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6" r:id="rId7"/>
    <p:sldId id="267" r:id="rId8"/>
    <p:sldId id="268" r:id="rId9"/>
    <p:sldId id="269" r:id="rId10"/>
    <p:sldId id="270" r:id="rId11"/>
    <p:sldId id="271" r:id="rId12"/>
    <p:sldId id="272" r:id="rId13"/>
    <p:sldId id="273" r:id="rId14"/>
    <p:sldId id="274" r:id="rId15"/>
    <p:sldId id="275" r:id="rId16"/>
    <p:sldId id="26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949" autoAdjust="0"/>
    <p:restoredTop sz="94660"/>
  </p:normalViewPr>
  <p:slideViewPr>
    <p:cSldViewPr snapToGrid="0">
      <p:cViewPr varScale="1">
        <p:scale>
          <a:sx n="80" d="100"/>
          <a:sy n="80" d="100"/>
        </p:scale>
        <p:origin x="37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9D6494-5876-412A-9800-ADA011DB92E1}" type="datetimeFigureOut">
              <a:rPr lang="en-IN" smtClean="0"/>
              <a:t>23-04-2024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5AA02F-6107-4852-A701-48D29C978022}" type="slidenum">
              <a:rPr lang="en-IN" smtClean="0"/>
              <a:t>‹#›</a:t>
            </a:fld>
            <a:endParaRPr lang="en-IN"/>
          </a:p>
        </p:txBody>
      </p:sp>
    </p:spTree>
    <p:extLst>
      <p:ext uri="{BB962C8B-B14F-4D97-AF65-F5344CB8AC3E}">
        <p14:creationId xmlns:p14="http://schemas.microsoft.com/office/powerpoint/2010/main" val="36683088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65AA02F-6107-4852-A701-48D29C978022}" type="slidenum">
              <a:rPr lang="en-IN" smtClean="0"/>
              <a:t>8</a:t>
            </a:fld>
            <a:endParaRPr lang="en-IN"/>
          </a:p>
        </p:txBody>
      </p:sp>
    </p:spTree>
    <p:extLst>
      <p:ext uri="{BB962C8B-B14F-4D97-AF65-F5344CB8AC3E}">
        <p14:creationId xmlns:p14="http://schemas.microsoft.com/office/powerpoint/2010/main" val="27787103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65AA02F-6107-4852-A701-48D29C978022}" type="slidenum">
              <a:rPr lang="en-IN" smtClean="0"/>
              <a:t>9</a:t>
            </a:fld>
            <a:endParaRPr lang="en-IN"/>
          </a:p>
        </p:txBody>
      </p:sp>
    </p:spTree>
    <p:extLst>
      <p:ext uri="{BB962C8B-B14F-4D97-AF65-F5344CB8AC3E}">
        <p14:creationId xmlns:p14="http://schemas.microsoft.com/office/powerpoint/2010/main" val="41243467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65AA02F-6107-4852-A701-48D29C978022}" type="slidenum">
              <a:rPr lang="en-IN" smtClean="0"/>
              <a:t>14</a:t>
            </a:fld>
            <a:endParaRPr lang="en-IN"/>
          </a:p>
        </p:txBody>
      </p:sp>
    </p:spTree>
    <p:extLst>
      <p:ext uri="{BB962C8B-B14F-4D97-AF65-F5344CB8AC3E}">
        <p14:creationId xmlns:p14="http://schemas.microsoft.com/office/powerpoint/2010/main" val="3630749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65AA02F-6107-4852-A701-48D29C978022}" type="slidenum">
              <a:rPr lang="en-IN" smtClean="0"/>
              <a:t>15</a:t>
            </a:fld>
            <a:endParaRPr lang="en-IN"/>
          </a:p>
        </p:txBody>
      </p:sp>
    </p:spTree>
    <p:extLst>
      <p:ext uri="{BB962C8B-B14F-4D97-AF65-F5344CB8AC3E}">
        <p14:creationId xmlns:p14="http://schemas.microsoft.com/office/powerpoint/2010/main" val="1029980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DE029-813B-FF14-CB7F-82CEFF648E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D540BC4-CEDC-6AA5-C447-8E025F4838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624B375-0FD4-64CA-52CA-F88883F166D0}"/>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5" name="Footer Placeholder 4">
            <a:extLst>
              <a:ext uri="{FF2B5EF4-FFF2-40B4-BE49-F238E27FC236}">
                <a16:creationId xmlns:a16="http://schemas.microsoft.com/office/drawing/2014/main" id="{E5E57F43-40A6-D503-2887-E92F69E4EF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0E5366-24AE-35A0-99C6-B555397AC511}"/>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3107048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70A4E-9DFE-B411-C1BB-E327082CA16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9402C0-E300-A469-D107-56D2FFA45A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5821EF0-9A53-AE77-B8A2-954EA4A6C637}"/>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5" name="Footer Placeholder 4">
            <a:extLst>
              <a:ext uri="{FF2B5EF4-FFF2-40B4-BE49-F238E27FC236}">
                <a16:creationId xmlns:a16="http://schemas.microsoft.com/office/drawing/2014/main" id="{95B153A6-7B09-C50B-0E93-EB7A5DB529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CD4A217-4392-39D0-32E8-9B3B179ABD48}"/>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1215871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59B91D-603C-6D21-CB8D-03DD8E34A40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BD3D369-0EB1-240A-CFDB-248B62CA11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E787038-D727-E763-F861-7D6672B5E2D4}"/>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5" name="Footer Placeholder 4">
            <a:extLst>
              <a:ext uri="{FF2B5EF4-FFF2-40B4-BE49-F238E27FC236}">
                <a16:creationId xmlns:a16="http://schemas.microsoft.com/office/drawing/2014/main" id="{35CE3BE5-F284-F546-9649-2705D61BB7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2A9090-6B7F-F9D2-AB0E-51DFB23097A1}"/>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3286797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ECA38-80C8-7694-5416-CA7EDEE2B57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33B24C7-3E46-6169-FFA1-82B965819D3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574A5CF-DC59-BD97-8A16-AB1342F275F5}"/>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5" name="Footer Placeholder 4">
            <a:extLst>
              <a:ext uri="{FF2B5EF4-FFF2-40B4-BE49-F238E27FC236}">
                <a16:creationId xmlns:a16="http://schemas.microsoft.com/office/drawing/2014/main" id="{ADFF33AC-B4DD-80FE-86C1-610C579DEFA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18CDFB-B126-07AD-43A6-A43AC4E35527}"/>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3686976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84457-E9E2-1134-9A9D-2F82CCE113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F703294-A735-B290-6E72-E88DD2FCEF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510171-285A-170C-DA14-117F6A52CB9A}"/>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5" name="Footer Placeholder 4">
            <a:extLst>
              <a:ext uri="{FF2B5EF4-FFF2-40B4-BE49-F238E27FC236}">
                <a16:creationId xmlns:a16="http://schemas.microsoft.com/office/drawing/2014/main" id="{C8E67D2F-F077-7B8B-2009-6D292B9895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DAA2DB-087F-CBDC-0725-2CA29CDD2210}"/>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11314795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C6492-6D86-3160-1BA6-1CBD92285C0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779E283-E728-9367-D9A4-9E07DAD8D2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9C2AE6C-28F0-7819-8E31-72F420BA82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CB2EF6C-D472-D32C-35D5-74A7728C41D6}"/>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6" name="Footer Placeholder 5">
            <a:extLst>
              <a:ext uri="{FF2B5EF4-FFF2-40B4-BE49-F238E27FC236}">
                <a16:creationId xmlns:a16="http://schemas.microsoft.com/office/drawing/2014/main" id="{92A4F7D0-49C7-904F-DE62-6EB44C7359D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9F16BE2-A34A-35B4-9FE5-D4923C0C4062}"/>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221474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6F220-48D6-95A6-676A-855E4E0A4D3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85BD3A8-E7BE-8679-9035-D428970109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F7BC40-D003-B28C-6CDE-AED142D4B3D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A232A5F-E942-E32E-579E-3A21D1D6F6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9F30B20-B1FD-ADE8-6FA2-85FE0D51D9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8B8BBAB-5344-08B5-A033-201529392BF6}"/>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8" name="Footer Placeholder 7">
            <a:extLst>
              <a:ext uri="{FF2B5EF4-FFF2-40B4-BE49-F238E27FC236}">
                <a16:creationId xmlns:a16="http://schemas.microsoft.com/office/drawing/2014/main" id="{D007DA61-B33E-ADD3-23F2-63E813DB5A9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AB2835F-58E2-0513-EC7F-88244567B19B}"/>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876088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21596-E672-1310-3162-415F06112C3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E89531D-76F7-9EAC-1036-6A810B87255B}"/>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4" name="Footer Placeholder 3">
            <a:extLst>
              <a:ext uri="{FF2B5EF4-FFF2-40B4-BE49-F238E27FC236}">
                <a16:creationId xmlns:a16="http://schemas.microsoft.com/office/drawing/2014/main" id="{0D43BBCB-3115-78CA-EE6A-A44CBFD81F2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5B6C240-6EC5-4456-A385-2E845B120005}"/>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15705711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790E15-078B-D9A7-A9C4-9D0B9169A23D}"/>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3" name="Footer Placeholder 2">
            <a:extLst>
              <a:ext uri="{FF2B5EF4-FFF2-40B4-BE49-F238E27FC236}">
                <a16:creationId xmlns:a16="http://schemas.microsoft.com/office/drawing/2014/main" id="{F143238B-21B2-8D5B-E345-029326FCD8E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88A669C-36BD-A5F3-2F2E-FAB7866BDE8F}"/>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4078068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7987F-1869-DFAF-CE32-16001A284D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6206020-9850-0AB7-773E-12DE8742F0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A2CCEA6-207E-0257-5985-709B5BACB1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9DD3A3-8424-5948-00FC-9F5A1C9559BE}"/>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6" name="Footer Placeholder 5">
            <a:extLst>
              <a:ext uri="{FF2B5EF4-FFF2-40B4-BE49-F238E27FC236}">
                <a16:creationId xmlns:a16="http://schemas.microsoft.com/office/drawing/2014/main" id="{0B64AB0C-FF62-F48F-CCC5-D9D5EA0207A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8B6FBEF-3B6D-83D9-D206-C623E4B9EE10}"/>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3470624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58E43-2A84-40B3-A68E-C66E5EACFE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6EE90CB-9E7A-E828-618E-5DD1F83B04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AE11EF8-AC10-2E30-6DB7-725AA87EB1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526A4E-E246-4B94-C6D0-C6AE849D95EA}"/>
              </a:ext>
            </a:extLst>
          </p:cNvPr>
          <p:cNvSpPr>
            <a:spLocks noGrp="1"/>
          </p:cNvSpPr>
          <p:nvPr>
            <p:ph type="dt" sz="half" idx="10"/>
          </p:nvPr>
        </p:nvSpPr>
        <p:spPr/>
        <p:txBody>
          <a:bodyPr/>
          <a:lstStyle/>
          <a:p>
            <a:fld id="{D291785C-3421-4544-9FB2-F3E394D29344}" type="datetimeFigureOut">
              <a:rPr lang="en-IN" smtClean="0"/>
              <a:t>23-04-2024</a:t>
            </a:fld>
            <a:endParaRPr lang="en-IN"/>
          </a:p>
        </p:txBody>
      </p:sp>
      <p:sp>
        <p:nvSpPr>
          <p:cNvPr id="6" name="Footer Placeholder 5">
            <a:extLst>
              <a:ext uri="{FF2B5EF4-FFF2-40B4-BE49-F238E27FC236}">
                <a16:creationId xmlns:a16="http://schemas.microsoft.com/office/drawing/2014/main" id="{27A36846-7E0B-57DF-57CD-175E20E7373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6FC77FB-8A01-6BDB-9AC4-9E4E7B2FDE06}"/>
              </a:ext>
            </a:extLst>
          </p:cNvPr>
          <p:cNvSpPr>
            <a:spLocks noGrp="1"/>
          </p:cNvSpPr>
          <p:nvPr>
            <p:ph type="sldNum" sz="quarter" idx="12"/>
          </p:nvPr>
        </p:nvSpPr>
        <p:spPr/>
        <p:txBody>
          <a:bodyPr/>
          <a:lstStyle/>
          <a:p>
            <a:fld id="{FBC8130A-FF63-418A-9D43-96D1275C6121}" type="slidenum">
              <a:rPr lang="en-IN" smtClean="0"/>
              <a:t>‹#›</a:t>
            </a:fld>
            <a:endParaRPr lang="en-IN"/>
          </a:p>
        </p:txBody>
      </p:sp>
    </p:spTree>
    <p:extLst>
      <p:ext uri="{BB962C8B-B14F-4D97-AF65-F5344CB8AC3E}">
        <p14:creationId xmlns:p14="http://schemas.microsoft.com/office/powerpoint/2010/main" val="1375415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0F55BB-7F3A-8FEE-A06C-340E40E5A8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5E8AF4F-6D0A-D27F-3E16-0615BDD965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51583B-3D94-1EAF-BCF7-DCFB9124E7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91785C-3421-4544-9FB2-F3E394D29344}" type="datetimeFigureOut">
              <a:rPr lang="en-IN" smtClean="0"/>
              <a:t>23-04-2024</a:t>
            </a:fld>
            <a:endParaRPr lang="en-IN"/>
          </a:p>
        </p:txBody>
      </p:sp>
      <p:sp>
        <p:nvSpPr>
          <p:cNvPr id="5" name="Footer Placeholder 4">
            <a:extLst>
              <a:ext uri="{FF2B5EF4-FFF2-40B4-BE49-F238E27FC236}">
                <a16:creationId xmlns:a16="http://schemas.microsoft.com/office/drawing/2014/main" id="{1EE751FD-EB57-44B2-ED76-CDB631FAF6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445E1E4-33F2-06B0-1605-8427A2E587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C8130A-FF63-418A-9D43-96D1275C6121}" type="slidenum">
              <a:rPr lang="en-IN" smtClean="0"/>
              <a:t>‹#›</a:t>
            </a:fld>
            <a:endParaRPr lang="en-IN"/>
          </a:p>
        </p:txBody>
      </p:sp>
    </p:spTree>
    <p:extLst>
      <p:ext uri="{BB962C8B-B14F-4D97-AF65-F5344CB8AC3E}">
        <p14:creationId xmlns:p14="http://schemas.microsoft.com/office/powerpoint/2010/main" val="3823384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25000"/>
                    </a14:imgEffect>
                  </a14:imgLayer>
                </a14:imgProps>
              </a:ext>
            </a:extLst>
          </a:blip>
          <a:srcRect/>
          <a:stretch>
            <a:fillRect b="-5000"/>
          </a:stretch>
        </a:blipFill>
        <a:effectLst/>
      </p:bgPr>
    </p:bg>
    <p:spTree>
      <p:nvGrpSpPr>
        <p:cNvPr id="1" name=""/>
        <p:cNvGrpSpPr/>
        <p:nvPr/>
      </p:nvGrpSpPr>
      <p:grpSpPr>
        <a:xfrm>
          <a:off x="0" y="0"/>
          <a:ext cx="0" cy="0"/>
          <a:chOff x="0" y="0"/>
          <a:chExt cx="0" cy="0"/>
        </a:xfrm>
      </p:grpSpPr>
      <p:pic>
        <p:nvPicPr>
          <p:cNvPr id="5" name="Picture 4" descr="A logo with a person in a circle&#10;&#10;Description automatically generated">
            <a:extLst>
              <a:ext uri="{FF2B5EF4-FFF2-40B4-BE49-F238E27FC236}">
                <a16:creationId xmlns:a16="http://schemas.microsoft.com/office/drawing/2014/main" id="{42E2E3FA-7ABC-BE7C-3961-D6B39C323D41}"/>
              </a:ext>
            </a:extLst>
          </p:cNvPr>
          <p:cNvPicPr>
            <a:picLocks noChangeAspect="1"/>
          </p:cNvPicPr>
          <p:nvPr/>
        </p:nvPicPr>
        <p:blipFill rotWithShape="1">
          <a:blip r:embed="rId4">
            <a:extLst>
              <a:ext uri="{28A0092B-C50C-407E-A947-70E740481C1C}">
                <a14:useLocalDpi xmlns:a14="http://schemas.microsoft.com/office/drawing/2010/main" val="0"/>
              </a:ext>
            </a:extLst>
          </a:blip>
          <a:srcRect l="18494" t="26967" r="57643" b="28156"/>
          <a:stretch/>
        </p:blipFill>
        <p:spPr>
          <a:xfrm>
            <a:off x="10744526" y="0"/>
            <a:ext cx="1447473" cy="1525230"/>
          </a:xfrm>
          <a:prstGeom prst="rect">
            <a:avLst/>
          </a:prstGeom>
        </p:spPr>
      </p:pic>
      <p:sp>
        <p:nvSpPr>
          <p:cNvPr id="6" name="TextBox 5">
            <a:extLst>
              <a:ext uri="{FF2B5EF4-FFF2-40B4-BE49-F238E27FC236}">
                <a16:creationId xmlns:a16="http://schemas.microsoft.com/office/drawing/2014/main" id="{984768A9-3110-5107-36B3-C0760F878F54}"/>
              </a:ext>
            </a:extLst>
          </p:cNvPr>
          <p:cNvSpPr txBox="1"/>
          <p:nvPr/>
        </p:nvSpPr>
        <p:spPr>
          <a:xfrm>
            <a:off x="1840989" y="2895599"/>
            <a:ext cx="4407408" cy="2554545"/>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IN" sz="3200" b="1" dirty="0">
                <a:latin typeface="Times New Roman" panose="02020603050405020304" pitchFamily="18" charset="0"/>
                <a:ea typeface="ADLaM Display" panose="020F0502020204030204" pitchFamily="2" charset="0"/>
                <a:cs typeface="Times New Roman" panose="02020603050405020304" pitchFamily="18" charset="0"/>
              </a:rPr>
              <a:t>Team:</a:t>
            </a:r>
          </a:p>
          <a:p>
            <a:r>
              <a:rPr lang="en-IN" sz="3200" b="1" dirty="0">
                <a:latin typeface="Times New Roman" panose="02020603050405020304" pitchFamily="18" charset="0"/>
                <a:ea typeface="ADLaM Display" panose="020F0502020204030204" pitchFamily="2" charset="0"/>
                <a:cs typeface="Times New Roman" panose="02020603050405020304" pitchFamily="18" charset="0"/>
              </a:rPr>
              <a:t>	Tushar Jain</a:t>
            </a:r>
          </a:p>
          <a:p>
            <a:r>
              <a:rPr lang="en-IN" sz="3200" b="1" dirty="0">
                <a:latin typeface="Times New Roman" panose="02020603050405020304" pitchFamily="18" charset="0"/>
                <a:ea typeface="ADLaM Display" panose="020F0502020204030204" pitchFamily="2" charset="0"/>
                <a:cs typeface="Times New Roman" panose="02020603050405020304" pitchFamily="18" charset="0"/>
              </a:rPr>
              <a:t>	Y. Nandita</a:t>
            </a:r>
          </a:p>
          <a:p>
            <a:r>
              <a:rPr lang="en-IN" sz="3200" b="1" dirty="0">
                <a:latin typeface="Times New Roman" panose="02020603050405020304" pitchFamily="18" charset="0"/>
                <a:ea typeface="ADLaM Display" panose="020F0502020204030204" pitchFamily="2" charset="0"/>
                <a:cs typeface="Times New Roman" panose="02020603050405020304" pitchFamily="18" charset="0"/>
              </a:rPr>
              <a:t>	S. Bhavana</a:t>
            </a:r>
          </a:p>
          <a:p>
            <a:r>
              <a:rPr lang="en-IN" sz="3200" b="1" dirty="0">
                <a:latin typeface="Times New Roman" panose="02020603050405020304" pitchFamily="18" charset="0"/>
                <a:ea typeface="ADLaM Display" panose="020F0502020204030204" pitchFamily="2" charset="0"/>
                <a:cs typeface="Times New Roman" panose="02020603050405020304" pitchFamily="18" charset="0"/>
              </a:rPr>
              <a:t>	K. Sasi Kiran</a:t>
            </a:r>
          </a:p>
        </p:txBody>
      </p:sp>
      <p:sp>
        <p:nvSpPr>
          <p:cNvPr id="7" name="TextBox 6">
            <a:extLst>
              <a:ext uri="{FF2B5EF4-FFF2-40B4-BE49-F238E27FC236}">
                <a16:creationId xmlns:a16="http://schemas.microsoft.com/office/drawing/2014/main" id="{E46387FD-C7B4-D47E-8B0A-EFADA30B08F9}"/>
              </a:ext>
            </a:extLst>
          </p:cNvPr>
          <p:cNvSpPr txBox="1"/>
          <p:nvPr/>
        </p:nvSpPr>
        <p:spPr>
          <a:xfrm>
            <a:off x="1" y="923330"/>
            <a:ext cx="6725920" cy="1107996"/>
          </a:xfrm>
          <a:prstGeom prst="rect">
            <a:avLst/>
          </a:prstGeom>
          <a:solidFill>
            <a:schemeClr val="accent2"/>
          </a:solidFill>
        </p:spPr>
        <p:txBody>
          <a:bodyPr wrap="square" rtlCol="0">
            <a:spAutoFit/>
          </a:bodyPr>
          <a:lstStyle/>
          <a:p>
            <a:r>
              <a:rPr lang="en-IN" sz="6600" b="1" dirty="0">
                <a:solidFill>
                  <a:schemeClr val="bg1"/>
                </a:solidFill>
                <a:latin typeface="Times New Roman" panose="02020603050405020304" pitchFamily="18" charset="0"/>
                <a:cs typeface="Times New Roman" panose="02020603050405020304" pitchFamily="18" charset="0"/>
              </a:rPr>
              <a:t>API ACTIVITIES</a:t>
            </a:r>
          </a:p>
        </p:txBody>
      </p:sp>
    </p:spTree>
    <p:extLst>
      <p:ext uri="{BB962C8B-B14F-4D97-AF65-F5344CB8AC3E}">
        <p14:creationId xmlns:p14="http://schemas.microsoft.com/office/powerpoint/2010/main" val="24424294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640080" y="325369"/>
            <a:ext cx="5341620" cy="1956841"/>
          </a:xfrm>
        </p:spPr>
        <p:txBody>
          <a:bodyPr anchor="b">
            <a:normAutofit/>
          </a:bodyPr>
          <a:lstStyle/>
          <a:p>
            <a:r>
              <a:rPr lang="en-IN" sz="5400" b="1" dirty="0">
                <a:latin typeface="Times New Roman" panose="02020603050405020304" pitchFamily="18" charset="0"/>
                <a:cs typeface="Times New Roman" panose="02020603050405020304" pitchFamily="18" charset="0"/>
              </a:rPr>
              <a:t>Activity-5(PUT)</a:t>
            </a:r>
          </a:p>
        </p:txBody>
      </p:sp>
      <p:sp>
        <p:nvSpPr>
          <p:cNvPr id="2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640080" y="2872899"/>
            <a:ext cx="4243589" cy="784701"/>
          </a:xfrm>
        </p:spPr>
        <p:txBody>
          <a:bodyPr>
            <a:normAutofit fontScale="77500" lnSpcReduction="20000"/>
          </a:bodyPr>
          <a:lstStyle/>
          <a:p>
            <a:pPr marL="0" indent="0">
              <a:buNone/>
            </a:pPr>
            <a:r>
              <a:rPr lang="en-GB" sz="2200" dirty="0">
                <a:latin typeface="Times New Roman" panose="02020603050405020304" pitchFamily="18" charset="0"/>
                <a:cs typeface="Times New Roman" panose="02020603050405020304" pitchFamily="18" charset="0"/>
              </a:rPr>
              <a:t>Summary: Post/Get/Put/Delete operations together </a:t>
            </a:r>
          </a:p>
          <a:p>
            <a:pPr marL="0" indent="0">
              <a:buNone/>
            </a:pPr>
            <a:r>
              <a:rPr lang="en-GB" sz="2200" dirty="0">
                <a:latin typeface="Times New Roman" panose="02020603050405020304" pitchFamily="18" charset="0"/>
                <a:cs typeface="Times New Roman" panose="02020603050405020304" pitchFamily="18" charset="0"/>
              </a:rPr>
              <a:t>.</a:t>
            </a:r>
          </a:p>
        </p:txBody>
      </p:sp>
      <p:pic>
        <p:nvPicPr>
          <p:cNvPr id="9" name="Picture 8">
            <a:extLst>
              <a:ext uri="{FF2B5EF4-FFF2-40B4-BE49-F238E27FC236}">
                <a16:creationId xmlns:a16="http://schemas.microsoft.com/office/drawing/2014/main" id="{4B4FA847-2A14-6FDE-7063-295748A77C45}"/>
              </a:ext>
            </a:extLst>
          </p:cNvPr>
          <p:cNvPicPr>
            <a:picLocks noChangeAspect="1"/>
          </p:cNvPicPr>
          <p:nvPr/>
        </p:nvPicPr>
        <p:blipFill>
          <a:blip r:embed="rId2">
            <a:extLst>
              <a:ext uri="{28A0092B-C50C-407E-A947-70E740481C1C}">
                <a14:useLocalDpi xmlns:a14="http://schemas.microsoft.com/office/drawing/2010/main" val="0"/>
              </a:ext>
            </a:extLst>
          </a:blip>
          <a:srcRect l="18655" r="18655"/>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0" name="Picture 9" descr="A logo with a person in a circle&#10;&#10;Description automatically generated">
            <a:extLst>
              <a:ext uri="{FF2B5EF4-FFF2-40B4-BE49-F238E27FC236}">
                <a16:creationId xmlns:a16="http://schemas.microsoft.com/office/drawing/2014/main" id="{F2FF7671-6FB6-5E33-D992-CE47A7F329A6}"/>
              </a:ext>
            </a:extLst>
          </p:cNvPr>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l="18494" t="26967" r="57643" b="28156"/>
          <a:stretch/>
        </p:blipFill>
        <p:spPr>
          <a:xfrm>
            <a:off x="9905" y="0"/>
            <a:ext cx="1447473" cy="1525230"/>
          </a:xfrm>
          <a:prstGeom prst="rect">
            <a:avLst/>
          </a:prstGeom>
        </p:spPr>
      </p:pic>
      <p:sp>
        <p:nvSpPr>
          <p:cNvPr id="4" name="Rectangle 1">
            <a:extLst>
              <a:ext uri="{FF2B5EF4-FFF2-40B4-BE49-F238E27FC236}">
                <a16:creationId xmlns:a16="http://schemas.microsoft.com/office/drawing/2014/main" id="{5087D68E-DDE1-6D27-F27E-65C7E79C1AA4}"/>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7649596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1000"/>
                                        <p:tgtEl>
                                          <p:spTgt spid="3">
                                            <p:txEl>
                                              <p:pRg st="0" end="0"/>
                                            </p:txEl>
                                          </p:spTgt>
                                        </p:tgtEl>
                                      </p:cBhvr>
                                    </p:animEffect>
                                    <p:anim calcmode="lin" valueType="num">
                                      <p:cBhvr>
                                        <p:cTn id="1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1000"/>
                                        <p:tgtEl>
                                          <p:spTgt spid="3">
                                            <p:txEl>
                                              <p:pRg st="1" end="1"/>
                                            </p:txEl>
                                          </p:spTgt>
                                        </p:tgtEl>
                                      </p:cBhvr>
                                    </p:animEffect>
                                    <p:anim calcmode="lin" valueType="num">
                                      <p:cBhvr>
                                        <p:cTn id="2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1000"/>
                                        <p:tgtEl>
                                          <p:spTgt spid="23"/>
                                        </p:tgtEl>
                                      </p:cBhvr>
                                    </p:animEffect>
                                    <p:anim calcmode="lin" valueType="num">
                                      <p:cBhvr>
                                        <p:cTn id="35" dur="1000" fill="hold"/>
                                        <p:tgtEl>
                                          <p:spTgt spid="23"/>
                                        </p:tgtEl>
                                        <p:attrNameLst>
                                          <p:attrName>ppt_x</p:attrName>
                                        </p:attrNameLst>
                                      </p:cBhvr>
                                      <p:tavLst>
                                        <p:tav tm="0">
                                          <p:val>
                                            <p:strVal val="#ppt_x"/>
                                          </p:val>
                                        </p:tav>
                                        <p:tav tm="100000">
                                          <p:val>
                                            <p:strVal val="#ppt_x"/>
                                          </p:val>
                                        </p:tav>
                                      </p:tavLst>
                                    </p:anim>
                                    <p:anim calcmode="lin" valueType="num">
                                      <p:cBhvr>
                                        <p:cTn id="36" dur="1000" fill="hold"/>
                                        <p:tgtEl>
                                          <p:spTgt spid="23"/>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1000"/>
                                        <p:tgtEl>
                                          <p:spTgt spid="25"/>
                                        </p:tgtEl>
                                      </p:cBhvr>
                                    </p:animEffect>
                                    <p:anim calcmode="lin" valueType="num">
                                      <p:cBhvr>
                                        <p:cTn id="40" dur="1000" fill="hold"/>
                                        <p:tgtEl>
                                          <p:spTgt spid="25"/>
                                        </p:tgtEl>
                                        <p:attrNameLst>
                                          <p:attrName>ppt_x</p:attrName>
                                        </p:attrNameLst>
                                      </p:cBhvr>
                                      <p:tavLst>
                                        <p:tav tm="0">
                                          <p:val>
                                            <p:strVal val="#ppt_x"/>
                                          </p:val>
                                        </p:tav>
                                        <p:tav tm="100000">
                                          <p:val>
                                            <p:strVal val="#ppt_x"/>
                                          </p:val>
                                        </p:tav>
                                      </p:tavLst>
                                    </p:anim>
                                    <p:anim calcmode="lin" valueType="num">
                                      <p:cBhvr>
                                        <p:cTn id="41" dur="1000" fill="hold"/>
                                        <p:tgtEl>
                                          <p:spTgt spid="25"/>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1000"/>
                                        <p:tgtEl>
                                          <p:spTgt spid="4"/>
                                        </p:tgtEl>
                                      </p:cBhvr>
                                    </p:animEffect>
                                    <p:anim calcmode="lin" valueType="num">
                                      <p:cBhvr>
                                        <p:cTn id="45" dur="1000" fill="hold"/>
                                        <p:tgtEl>
                                          <p:spTgt spid="4"/>
                                        </p:tgtEl>
                                        <p:attrNameLst>
                                          <p:attrName>ppt_x</p:attrName>
                                        </p:attrNameLst>
                                      </p:cBhvr>
                                      <p:tavLst>
                                        <p:tav tm="0">
                                          <p:val>
                                            <p:strVal val="#ppt_x"/>
                                          </p:val>
                                        </p:tav>
                                        <p:tav tm="100000">
                                          <p:val>
                                            <p:strVal val="#ppt_x"/>
                                          </p:val>
                                        </p:tav>
                                      </p:tavLst>
                                    </p:anim>
                                    <p:anim calcmode="lin" valueType="num">
                                      <p:cBhvr>
                                        <p:cTn id="4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p:bldP spid="25" grpId="0" animBg="1"/>
      <p:bldP spid="3" grpId="0" build="p"/>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640080" y="325369"/>
            <a:ext cx="5341620" cy="1956841"/>
          </a:xfrm>
        </p:spPr>
        <p:txBody>
          <a:bodyPr anchor="b">
            <a:normAutofit/>
          </a:bodyPr>
          <a:lstStyle/>
          <a:p>
            <a:r>
              <a:rPr lang="en-IN" sz="5400" b="1" dirty="0">
                <a:latin typeface="Times New Roman" panose="02020603050405020304" pitchFamily="18" charset="0"/>
                <a:cs typeface="Times New Roman" panose="02020603050405020304" pitchFamily="18" charset="0"/>
              </a:rPr>
              <a:t>Activity-5(GET)</a:t>
            </a:r>
          </a:p>
        </p:txBody>
      </p:sp>
      <p:sp>
        <p:nvSpPr>
          <p:cNvPr id="2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640080" y="2872899"/>
            <a:ext cx="4243589" cy="784701"/>
          </a:xfrm>
        </p:spPr>
        <p:txBody>
          <a:bodyPr>
            <a:normAutofit fontScale="77500" lnSpcReduction="20000"/>
          </a:bodyPr>
          <a:lstStyle/>
          <a:p>
            <a:pPr marL="0" indent="0">
              <a:buNone/>
            </a:pPr>
            <a:r>
              <a:rPr lang="en-GB" sz="2200" dirty="0">
                <a:latin typeface="Times New Roman" panose="02020603050405020304" pitchFamily="18" charset="0"/>
                <a:cs typeface="Times New Roman" panose="02020603050405020304" pitchFamily="18" charset="0"/>
              </a:rPr>
              <a:t>Summary: Post/Get/Put/Delete operations together </a:t>
            </a:r>
          </a:p>
          <a:p>
            <a:pPr marL="0" indent="0">
              <a:buNone/>
            </a:pPr>
            <a:r>
              <a:rPr lang="en-GB" sz="2200" dirty="0">
                <a:latin typeface="Times New Roman" panose="02020603050405020304" pitchFamily="18" charset="0"/>
                <a:cs typeface="Times New Roman" panose="02020603050405020304" pitchFamily="18" charset="0"/>
              </a:rPr>
              <a:t>.</a:t>
            </a:r>
          </a:p>
        </p:txBody>
      </p:sp>
      <p:pic>
        <p:nvPicPr>
          <p:cNvPr id="9" name="Picture 8">
            <a:extLst>
              <a:ext uri="{FF2B5EF4-FFF2-40B4-BE49-F238E27FC236}">
                <a16:creationId xmlns:a16="http://schemas.microsoft.com/office/drawing/2014/main" id="{4B4FA847-2A14-6FDE-7063-295748A77C45}"/>
              </a:ext>
            </a:extLst>
          </p:cNvPr>
          <p:cNvPicPr>
            <a:picLocks noChangeAspect="1"/>
          </p:cNvPicPr>
          <p:nvPr/>
        </p:nvPicPr>
        <p:blipFill>
          <a:blip r:embed="rId2">
            <a:extLst>
              <a:ext uri="{28A0092B-C50C-407E-A947-70E740481C1C}">
                <a14:useLocalDpi xmlns:a14="http://schemas.microsoft.com/office/drawing/2010/main" val="0"/>
              </a:ext>
            </a:extLst>
          </a:blip>
          <a:srcRect l="18655" r="18655"/>
          <a:stretch/>
        </p:blipFill>
        <p:spPr>
          <a:xfrm>
            <a:off x="5321227"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0" name="Picture 9" descr="A logo with a person in a circle&#10;&#10;Description automatically generated">
            <a:extLst>
              <a:ext uri="{FF2B5EF4-FFF2-40B4-BE49-F238E27FC236}">
                <a16:creationId xmlns:a16="http://schemas.microsoft.com/office/drawing/2014/main" id="{F2FF7671-6FB6-5E33-D992-CE47A7F329A6}"/>
              </a:ext>
            </a:extLst>
          </p:cNvPr>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l="18494" t="26967" r="57643" b="28156"/>
          <a:stretch/>
        </p:blipFill>
        <p:spPr>
          <a:xfrm>
            <a:off x="9905" y="0"/>
            <a:ext cx="1447473" cy="1525230"/>
          </a:xfrm>
          <a:prstGeom prst="rect">
            <a:avLst/>
          </a:prstGeom>
        </p:spPr>
      </p:pic>
      <p:sp>
        <p:nvSpPr>
          <p:cNvPr id="4" name="Rectangle 1">
            <a:extLst>
              <a:ext uri="{FF2B5EF4-FFF2-40B4-BE49-F238E27FC236}">
                <a16:creationId xmlns:a16="http://schemas.microsoft.com/office/drawing/2014/main" id="{5087D68E-DDE1-6D27-F27E-65C7E79C1AA4}"/>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174726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1000"/>
                                        <p:tgtEl>
                                          <p:spTgt spid="3">
                                            <p:txEl>
                                              <p:pRg st="0" end="0"/>
                                            </p:txEl>
                                          </p:spTgt>
                                        </p:tgtEl>
                                      </p:cBhvr>
                                    </p:animEffect>
                                    <p:anim calcmode="lin" valueType="num">
                                      <p:cBhvr>
                                        <p:cTn id="1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1000"/>
                                        <p:tgtEl>
                                          <p:spTgt spid="3">
                                            <p:txEl>
                                              <p:pRg st="1" end="1"/>
                                            </p:txEl>
                                          </p:spTgt>
                                        </p:tgtEl>
                                      </p:cBhvr>
                                    </p:animEffect>
                                    <p:anim calcmode="lin" valueType="num">
                                      <p:cBhvr>
                                        <p:cTn id="2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1000"/>
                                        <p:tgtEl>
                                          <p:spTgt spid="23"/>
                                        </p:tgtEl>
                                      </p:cBhvr>
                                    </p:animEffect>
                                    <p:anim calcmode="lin" valueType="num">
                                      <p:cBhvr>
                                        <p:cTn id="35" dur="1000" fill="hold"/>
                                        <p:tgtEl>
                                          <p:spTgt spid="23"/>
                                        </p:tgtEl>
                                        <p:attrNameLst>
                                          <p:attrName>ppt_x</p:attrName>
                                        </p:attrNameLst>
                                      </p:cBhvr>
                                      <p:tavLst>
                                        <p:tav tm="0">
                                          <p:val>
                                            <p:strVal val="#ppt_x"/>
                                          </p:val>
                                        </p:tav>
                                        <p:tav tm="100000">
                                          <p:val>
                                            <p:strVal val="#ppt_x"/>
                                          </p:val>
                                        </p:tav>
                                      </p:tavLst>
                                    </p:anim>
                                    <p:anim calcmode="lin" valueType="num">
                                      <p:cBhvr>
                                        <p:cTn id="36" dur="1000" fill="hold"/>
                                        <p:tgtEl>
                                          <p:spTgt spid="23"/>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1000"/>
                                        <p:tgtEl>
                                          <p:spTgt spid="25"/>
                                        </p:tgtEl>
                                      </p:cBhvr>
                                    </p:animEffect>
                                    <p:anim calcmode="lin" valueType="num">
                                      <p:cBhvr>
                                        <p:cTn id="40" dur="1000" fill="hold"/>
                                        <p:tgtEl>
                                          <p:spTgt spid="25"/>
                                        </p:tgtEl>
                                        <p:attrNameLst>
                                          <p:attrName>ppt_x</p:attrName>
                                        </p:attrNameLst>
                                      </p:cBhvr>
                                      <p:tavLst>
                                        <p:tav tm="0">
                                          <p:val>
                                            <p:strVal val="#ppt_x"/>
                                          </p:val>
                                        </p:tav>
                                        <p:tav tm="100000">
                                          <p:val>
                                            <p:strVal val="#ppt_x"/>
                                          </p:val>
                                        </p:tav>
                                      </p:tavLst>
                                    </p:anim>
                                    <p:anim calcmode="lin" valueType="num">
                                      <p:cBhvr>
                                        <p:cTn id="41" dur="1000" fill="hold"/>
                                        <p:tgtEl>
                                          <p:spTgt spid="25"/>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1000"/>
                                        <p:tgtEl>
                                          <p:spTgt spid="4"/>
                                        </p:tgtEl>
                                      </p:cBhvr>
                                    </p:animEffect>
                                    <p:anim calcmode="lin" valueType="num">
                                      <p:cBhvr>
                                        <p:cTn id="45" dur="1000" fill="hold"/>
                                        <p:tgtEl>
                                          <p:spTgt spid="4"/>
                                        </p:tgtEl>
                                        <p:attrNameLst>
                                          <p:attrName>ppt_x</p:attrName>
                                        </p:attrNameLst>
                                      </p:cBhvr>
                                      <p:tavLst>
                                        <p:tav tm="0">
                                          <p:val>
                                            <p:strVal val="#ppt_x"/>
                                          </p:val>
                                        </p:tav>
                                        <p:tav tm="100000">
                                          <p:val>
                                            <p:strVal val="#ppt_x"/>
                                          </p:val>
                                        </p:tav>
                                      </p:tavLst>
                                    </p:anim>
                                    <p:anim calcmode="lin" valueType="num">
                                      <p:cBhvr>
                                        <p:cTn id="4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p:bldP spid="25" grpId="0" animBg="1"/>
      <p:bldP spid="3" grpId="0" build="p"/>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240030" y="546809"/>
            <a:ext cx="5455920" cy="1956841"/>
          </a:xfrm>
        </p:spPr>
        <p:txBody>
          <a:bodyPr anchor="b">
            <a:normAutofit/>
          </a:bodyPr>
          <a:lstStyle/>
          <a:p>
            <a:r>
              <a:rPr lang="en-IN" sz="5400" b="1" dirty="0">
                <a:latin typeface="Times New Roman" panose="02020603050405020304" pitchFamily="18" charset="0"/>
                <a:cs typeface="Times New Roman" panose="02020603050405020304" pitchFamily="18" charset="0"/>
              </a:rPr>
              <a:t>Activity-5(Delete)</a:t>
            </a:r>
          </a:p>
        </p:txBody>
      </p:sp>
      <p:sp>
        <p:nvSpPr>
          <p:cNvPr id="2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640080" y="2872899"/>
            <a:ext cx="4243589" cy="784701"/>
          </a:xfrm>
        </p:spPr>
        <p:txBody>
          <a:bodyPr>
            <a:normAutofit fontScale="77500" lnSpcReduction="20000"/>
          </a:bodyPr>
          <a:lstStyle/>
          <a:p>
            <a:pPr marL="0" indent="0">
              <a:buNone/>
            </a:pPr>
            <a:r>
              <a:rPr lang="en-GB" sz="2200" dirty="0">
                <a:latin typeface="Times New Roman" panose="02020603050405020304" pitchFamily="18" charset="0"/>
                <a:cs typeface="Times New Roman" panose="02020603050405020304" pitchFamily="18" charset="0"/>
              </a:rPr>
              <a:t>Summary: Post/Get/Put/Delete operations together </a:t>
            </a:r>
          </a:p>
          <a:p>
            <a:pPr marL="0" indent="0">
              <a:buNone/>
            </a:pPr>
            <a:r>
              <a:rPr lang="en-GB" sz="2200" dirty="0">
                <a:latin typeface="Times New Roman" panose="02020603050405020304" pitchFamily="18" charset="0"/>
                <a:cs typeface="Times New Roman" panose="02020603050405020304" pitchFamily="18" charset="0"/>
              </a:rPr>
              <a:t>.</a:t>
            </a:r>
          </a:p>
        </p:txBody>
      </p:sp>
      <p:pic>
        <p:nvPicPr>
          <p:cNvPr id="9" name="Picture 8">
            <a:extLst>
              <a:ext uri="{FF2B5EF4-FFF2-40B4-BE49-F238E27FC236}">
                <a16:creationId xmlns:a16="http://schemas.microsoft.com/office/drawing/2014/main" id="{4B4FA847-2A14-6FDE-7063-295748A77C45}"/>
              </a:ext>
            </a:extLst>
          </p:cNvPr>
          <p:cNvPicPr>
            <a:picLocks noChangeAspect="1"/>
          </p:cNvPicPr>
          <p:nvPr/>
        </p:nvPicPr>
        <p:blipFill>
          <a:blip r:embed="rId2">
            <a:extLst>
              <a:ext uri="{28A0092B-C50C-407E-A947-70E740481C1C}">
                <a14:useLocalDpi xmlns:a14="http://schemas.microsoft.com/office/drawing/2010/main" val="0"/>
              </a:ext>
            </a:extLst>
          </a:blip>
          <a:srcRect l="18655" r="18655"/>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0" name="Picture 9" descr="A logo with a person in a circle&#10;&#10;Description automatically generated">
            <a:extLst>
              <a:ext uri="{FF2B5EF4-FFF2-40B4-BE49-F238E27FC236}">
                <a16:creationId xmlns:a16="http://schemas.microsoft.com/office/drawing/2014/main" id="{F2FF7671-6FB6-5E33-D992-CE47A7F329A6}"/>
              </a:ext>
            </a:extLst>
          </p:cNvPr>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l="18494" t="26967" r="57643" b="28156"/>
          <a:stretch/>
        </p:blipFill>
        <p:spPr>
          <a:xfrm>
            <a:off x="9905" y="0"/>
            <a:ext cx="1447473" cy="1525230"/>
          </a:xfrm>
          <a:prstGeom prst="rect">
            <a:avLst/>
          </a:prstGeom>
        </p:spPr>
      </p:pic>
      <p:sp>
        <p:nvSpPr>
          <p:cNvPr id="4" name="Rectangle 1">
            <a:extLst>
              <a:ext uri="{FF2B5EF4-FFF2-40B4-BE49-F238E27FC236}">
                <a16:creationId xmlns:a16="http://schemas.microsoft.com/office/drawing/2014/main" id="{5087D68E-DDE1-6D27-F27E-65C7E79C1AA4}"/>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365390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1000"/>
                                        <p:tgtEl>
                                          <p:spTgt spid="3">
                                            <p:txEl>
                                              <p:pRg st="0" end="0"/>
                                            </p:txEl>
                                          </p:spTgt>
                                        </p:tgtEl>
                                      </p:cBhvr>
                                    </p:animEffect>
                                    <p:anim calcmode="lin" valueType="num">
                                      <p:cBhvr>
                                        <p:cTn id="1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1000"/>
                                        <p:tgtEl>
                                          <p:spTgt spid="3">
                                            <p:txEl>
                                              <p:pRg st="1" end="1"/>
                                            </p:txEl>
                                          </p:spTgt>
                                        </p:tgtEl>
                                      </p:cBhvr>
                                    </p:animEffect>
                                    <p:anim calcmode="lin" valueType="num">
                                      <p:cBhvr>
                                        <p:cTn id="2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1000"/>
                                        <p:tgtEl>
                                          <p:spTgt spid="23"/>
                                        </p:tgtEl>
                                      </p:cBhvr>
                                    </p:animEffect>
                                    <p:anim calcmode="lin" valueType="num">
                                      <p:cBhvr>
                                        <p:cTn id="35" dur="1000" fill="hold"/>
                                        <p:tgtEl>
                                          <p:spTgt spid="23"/>
                                        </p:tgtEl>
                                        <p:attrNameLst>
                                          <p:attrName>ppt_x</p:attrName>
                                        </p:attrNameLst>
                                      </p:cBhvr>
                                      <p:tavLst>
                                        <p:tav tm="0">
                                          <p:val>
                                            <p:strVal val="#ppt_x"/>
                                          </p:val>
                                        </p:tav>
                                        <p:tav tm="100000">
                                          <p:val>
                                            <p:strVal val="#ppt_x"/>
                                          </p:val>
                                        </p:tav>
                                      </p:tavLst>
                                    </p:anim>
                                    <p:anim calcmode="lin" valueType="num">
                                      <p:cBhvr>
                                        <p:cTn id="36" dur="1000" fill="hold"/>
                                        <p:tgtEl>
                                          <p:spTgt spid="23"/>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1000"/>
                                        <p:tgtEl>
                                          <p:spTgt spid="25"/>
                                        </p:tgtEl>
                                      </p:cBhvr>
                                    </p:animEffect>
                                    <p:anim calcmode="lin" valueType="num">
                                      <p:cBhvr>
                                        <p:cTn id="40" dur="1000" fill="hold"/>
                                        <p:tgtEl>
                                          <p:spTgt spid="25"/>
                                        </p:tgtEl>
                                        <p:attrNameLst>
                                          <p:attrName>ppt_x</p:attrName>
                                        </p:attrNameLst>
                                      </p:cBhvr>
                                      <p:tavLst>
                                        <p:tav tm="0">
                                          <p:val>
                                            <p:strVal val="#ppt_x"/>
                                          </p:val>
                                        </p:tav>
                                        <p:tav tm="100000">
                                          <p:val>
                                            <p:strVal val="#ppt_x"/>
                                          </p:val>
                                        </p:tav>
                                      </p:tavLst>
                                    </p:anim>
                                    <p:anim calcmode="lin" valueType="num">
                                      <p:cBhvr>
                                        <p:cTn id="41" dur="1000" fill="hold"/>
                                        <p:tgtEl>
                                          <p:spTgt spid="25"/>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1000"/>
                                        <p:tgtEl>
                                          <p:spTgt spid="4"/>
                                        </p:tgtEl>
                                      </p:cBhvr>
                                    </p:animEffect>
                                    <p:anim calcmode="lin" valueType="num">
                                      <p:cBhvr>
                                        <p:cTn id="45" dur="1000" fill="hold"/>
                                        <p:tgtEl>
                                          <p:spTgt spid="4"/>
                                        </p:tgtEl>
                                        <p:attrNameLst>
                                          <p:attrName>ppt_x</p:attrName>
                                        </p:attrNameLst>
                                      </p:cBhvr>
                                      <p:tavLst>
                                        <p:tav tm="0">
                                          <p:val>
                                            <p:strVal val="#ppt_x"/>
                                          </p:val>
                                        </p:tav>
                                        <p:tav tm="100000">
                                          <p:val>
                                            <p:strVal val="#ppt_x"/>
                                          </p:val>
                                        </p:tav>
                                      </p:tavLst>
                                    </p:anim>
                                    <p:anim calcmode="lin" valueType="num">
                                      <p:cBhvr>
                                        <p:cTn id="4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p:bldP spid="25" grpId="0" animBg="1"/>
      <p:bldP spid="3" grpId="0" build="p"/>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240030" y="546809"/>
            <a:ext cx="5455920" cy="1956841"/>
          </a:xfrm>
        </p:spPr>
        <p:txBody>
          <a:bodyPr anchor="b">
            <a:normAutofit/>
          </a:bodyPr>
          <a:lstStyle/>
          <a:p>
            <a:r>
              <a:rPr lang="en-IN" sz="5400" b="1" dirty="0">
                <a:latin typeface="Times New Roman" panose="02020603050405020304" pitchFamily="18" charset="0"/>
                <a:cs typeface="Times New Roman" panose="02020603050405020304" pitchFamily="18" charset="0"/>
              </a:rPr>
              <a:t>Activity-5(GET)</a:t>
            </a:r>
          </a:p>
        </p:txBody>
      </p:sp>
      <p:sp>
        <p:nvSpPr>
          <p:cNvPr id="2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640080" y="2872899"/>
            <a:ext cx="4243589" cy="784701"/>
          </a:xfrm>
        </p:spPr>
        <p:txBody>
          <a:bodyPr>
            <a:normAutofit fontScale="77500" lnSpcReduction="20000"/>
          </a:bodyPr>
          <a:lstStyle/>
          <a:p>
            <a:pPr marL="0" indent="0">
              <a:buNone/>
            </a:pPr>
            <a:r>
              <a:rPr lang="en-GB" sz="2200" dirty="0">
                <a:latin typeface="Times New Roman" panose="02020603050405020304" pitchFamily="18" charset="0"/>
                <a:cs typeface="Times New Roman" panose="02020603050405020304" pitchFamily="18" charset="0"/>
              </a:rPr>
              <a:t>Summary: Post/Get/Put/Delete operations together </a:t>
            </a:r>
          </a:p>
          <a:p>
            <a:pPr marL="0" indent="0">
              <a:buNone/>
            </a:pPr>
            <a:r>
              <a:rPr lang="en-GB" sz="2200" dirty="0">
                <a:latin typeface="Times New Roman" panose="02020603050405020304" pitchFamily="18" charset="0"/>
                <a:cs typeface="Times New Roman" panose="02020603050405020304" pitchFamily="18" charset="0"/>
              </a:rPr>
              <a:t>.</a:t>
            </a:r>
          </a:p>
        </p:txBody>
      </p:sp>
      <p:pic>
        <p:nvPicPr>
          <p:cNvPr id="9" name="Picture 8">
            <a:extLst>
              <a:ext uri="{FF2B5EF4-FFF2-40B4-BE49-F238E27FC236}">
                <a16:creationId xmlns:a16="http://schemas.microsoft.com/office/drawing/2014/main" id="{4B4FA847-2A14-6FDE-7063-295748A77C45}"/>
              </a:ext>
            </a:extLst>
          </p:cNvPr>
          <p:cNvPicPr>
            <a:picLocks noChangeAspect="1"/>
          </p:cNvPicPr>
          <p:nvPr/>
        </p:nvPicPr>
        <p:blipFill>
          <a:blip r:embed="rId2">
            <a:extLst>
              <a:ext uri="{28A0092B-C50C-407E-A947-70E740481C1C}">
                <a14:useLocalDpi xmlns:a14="http://schemas.microsoft.com/office/drawing/2010/main" val="0"/>
              </a:ext>
            </a:extLst>
          </a:blip>
          <a:srcRect l="18655" r="18655"/>
          <a:stretch/>
        </p:blipFill>
        <p:spPr>
          <a:xfrm>
            <a:off x="5321227"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0" name="Picture 9" descr="A logo with a person in a circle&#10;&#10;Description automatically generated">
            <a:extLst>
              <a:ext uri="{FF2B5EF4-FFF2-40B4-BE49-F238E27FC236}">
                <a16:creationId xmlns:a16="http://schemas.microsoft.com/office/drawing/2014/main" id="{F2FF7671-6FB6-5E33-D992-CE47A7F329A6}"/>
              </a:ext>
            </a:extLst>
          </p:cNvPr>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l="18494" t="26967" r="57643" b="28156"/>
          <a:stretch/>
        </p:blipFill>
        <p:spPr>
          <a:xfrm>
            <a:off x="9905" y="0"/>
            <a:ext cx="1447473" cy="1525230"/>
          </a:xfrm>
          <a:prstGeom prst="rect">
            <a:avLst/>
          </a:prstGeom>
        </p:spPr>
      </p:pic>
      <p:sp>
        <p:nvSpPr>
          <p:cNvPr id="4" name="Rectangle 1">
            <a:extLst>
              <a:ext uri="{FF2B5EF4-FFF2-40B4-BE49-F238E27FC236}">
                <a16:creationId xmlns:a16="http://schemas.microsoft.com/office/drawing/2014/main" id="{5087D68E-DDE1-6D27-F27E-65C7E79C1AA4}"/>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9838018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down)">
                                      <p:cBhvr>
                                        <p:cTn id="10" dur="500"/>
                                        <p:tgtEl>
                                          <p:spTgt spid="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wipe(down)">
                                      <p:cBhvr>
                                        <p:cTn id="18" dur="500"/>
                                        <p:tgtEl>
                                          <p:spTgt spid="3">
                                            <p:txEl>
                                              <p:pRg st="1" end="1"/>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down)">
                                      <p:cBhvr>
                                        <p:cTn id="21" dur="500"/>
                                        <p:tgtEl>
                                          <p:spTgt spid="9"/>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down)">
                                      <p:cBhvr>
                                        <p:cTn id="24" dur="500"/>
                                        <p:tgtEl>
                                          <p:spTgt spid="23"/>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down)">
                                      <p:cBhvr>
                                        <p:cTn id="27" dur="500"/>
                                        <p:tgtEl>
                                          <p:spTgt spid="25"/>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wipe(down)">
                                      <p:cBhvr>
                                        <p:cTn id="3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p:bldP spid="25" grpId="0" animBg="1"/>
      <p:bldP spid="3" grpId="0" build="p"/>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9" name="Picture 8">
            <a:extLst>
              <a:ext uri="{FF2B5EF4-FFF2-40B4-BE49-F238E27FC236}">
                <a16:creationId xmlns:a16="http://schemas.microsoft.com/office/drawing/2014/main" id="{4B4FA847-2A14-6FDE-7063-295748A77C45}"/>
              </a:ext>
            </a:extLst>
          </p:cNvPr>
          <p:cNvPicPr>
            <a:picLocks noChangeAspect="1"/>
          </p:cNvPicPr>
          <p:nvPr/>
        </p:nvPicPr>
        <p:blipFill>
          <a:blip r:embed="rId3">
            <a:extLst>
              <a:ext uri="{28A0092B-C50C-407E-A947-70E740481C1C}">
                <a14:useLocalDpi xmlns:a14="http://schemas.microsoft.com/office/drawing/2010/main" val="0"/>
              </a:ext>
            </a:extLst>
          </a:blip>
          <a:srcRect t="420" b="420"/>
          <a:stretch/>
        </p:blipFill>
        <p:spPr>
          <a:xfrm>
            <a:off x="0" y="0"/>
            <a:ext cx="11065819" cy="6858000"/>
          </a:xfrm>
          <a:prstGeom prst="rect">
            <a:avLst/>
          </a:prstGeom>
        </p:spPr>
      </p:pic>
      <p:sp>
        <p:nvSpPr>
          <p:cNvPr id="74" name="Freeform: Shape 73">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76" name="Freeform: Shape 75">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78" name="Freeform: Shape 77">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8046720" y="1045597"/>
            <a:ext cx="3633746" cy="1588422"/>
          </a:xfrm>
        </p:spPr>
        <p:txBody>
          <a:bodyPr vert="horz" lIns="91440" tIns="45720" rIns="91440" bIns="45720" rtlCol="0" anchor="b">
            <a:normAutofit/>
          </a:bodyPr>
          <a:lstStyle/>
          <a:p>
            <a:r>
              <a:rPr lang="en-US" sz="3600" b="1" dirty="0">
                <a:latin typeface="Times New Roman" panose="02020603050405020304" pitchFamily="18" charset="0"/>
                <a:cs typeface="Times New Roman" panose="02020603050405020304" pitchFamily="18" charset="0"/>
              </a:rPr>
              <a:t>Activity-6</a:t>
            </a:r>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8046719" y="2722729"/>
            <a:ext cx="3633747" cy="2700062"/>
          </a:xfrm>
        </p:spPr>
        <p:txBody>
          <a:bodyPr vert="horz" lIns="91440" tIns="45720" rIns="91440" bIns="45720" rtlCol="0">
            <a:normAutofit/>
          </a:bodyPr>
          <a:lstStyle/>
          <a:p>
            <a:pPr marL="0" indent="0">
              <a:buNone/>
            </a:pPr>
            <a:r>
              <a:rPr lang="en-US" sz="2000" dirty="0">
                <a:latin typeface="Times New Roman" panose="02020603050405020304" pitchFamily="18" charset="0"/>
                <a:cs typeface="Times New Roman" panose="02020603050405020304" pitchFamily="18" charset="0"/>
              </a:rPr>
              <a:t>Summary:</a:t>
            </a:r>
            <a:r>
              <a:rPr lang="en-GB" sz="2000" dirty="0">
                <a:latin typeface="Times New Roman" panose="02020603050405020304" pitchFamily="18" charset="0"/>
                <a:cs typeface="Times New Roman" panose="02020603050405020304" pitchFamily="18" charset="0"/>
              </a:rPr>
              <a:t> </a:t>
            </a:r>
          </a:p>
          <a:p>
            <a:pPr marL="0" indent="0">
              <a:buNone/>
            </a:pPr>
            <a:r>
              <a:rPr lang="en-GB" sz="2000" dirty="0">
                <a:latin typeface="Times New Roman" panose="02020603050405020304" pitchFamily="18" charset="0"/>
                <a:cs typeface="Times New Roman" panose="02020603050405020304" pitchFamily="18" charset="0"/>
              </a:rPr>
              <a:t>Create a CSV file with test data to create POST requests. to write the data using console.log during each request.</a:t>
            </a:r>
            <a:endParaRPr lang="en-US" sz="2000" dirty="0">
              <a:latin typeface="Times New Roman" panose="02020603050405020304" pitchFamily="18" charset="0"/>
              <a:cs typeface="Times New Roman" panose="02020603050405020304" pitchFamily="18" charset="0"/>
            </a:endParaRPr>
          </a:p>
        </p:txBody>
      </p:sp>
      <p:pic>
        <p:nvPicPr>
          <p:cNvPr id="4" name="Picture 3" descr="A logo with a person in a circle&#10;&#10;Description automatically generated">
            <a:extLst>
              <a:ext uri="{FF2B5EF4-FFF2-40B4-BE49-F238E27FC236}">
                <a16:creationId xmlns:a16="http://schemas.microsoft.com/office/drawing/2014/main" id="{C157808A-6EB0-65B8-5C7F-F937D177135E}"/>
              </a:ext>
            </a:extLst>
          </p:cNvPr>
          <p:cNvPicPr/>
          <p:nvPr/>
        </p:nvPicPr>
        <p:blipFill rotWithShape="1">
          <a:blip r:embed="rId4">
            <a:extLst>
              <a:ext uri="{28A0092B-C50C-407E-A947-70E740481C1C}">
                <a14:useLocalDpi xmlns:a14="http://schemas.microsoft.com/office/drawing/2010/main" val="0"/>
              </a:ext>
            </a:extLst>
          </a:blip>
          <a:srcRect l="18494" t="26967" r="57643" b="28156"/>
          <a:stretch/>
        </p:blipFill>
        <p:spPr>
          <a:xfrm>
            <a:off x="10744222" y="0"/>
            <a:ext cx="1447473" cy="1525230"/>
          </a:xfrm>
          <a:prstGeom prst="rect">
            <a:avLst/>
          </a:prstGeom>
        </p:spPr>
      </p:pic>
    </p:spTree>
    <p:extLst>
      <p:ext uri="{BB962C8B-B14F-4D97-AF65-F5344CB8AC3E}">
        <p14:creationId xmlns:p14="http://schemas.microsoft.com/office/powerpoint/2010/main" val="11905176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p:cTn id="19"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0"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1" dur="500"/>
                                        <p:tgtEl>
                                          <p:spTgt spid="3">
                                            <p:txEl>
                                              <p:pRg st="1" end="1"/>
                                            </p:txEl>
                                          </p:spTgt>
                                        </p:tgtEl>
                                      </p:cBhvr>
                                    </p:animEffect>
                                  </p:childTnLst>
                                </p:cTn>
                              </p:par>
                              <p:par>
                                <p:cTn id="22" presetID="53" presetClass="entr" presetSubtype="16"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p:cTn id="24" dur="500" fill="hold"/>
                                        <p:tgtEl>
                                          <p:spTgt spid="9"/>
                                        </p:tgtEl>
                                        <p:attrNameLst>
                                          <p:attrName>ppt_w</p:attrName>
                                        </p:attrNameLst>
                                      </p:cBhvr>
                                      <p:tavLst>
                                        <p:tav tm="0">
                                          <p:val>
                                            <p:fltVal val="0"/>
                                          </p:val>
                                        </p:tav>
                                        <p:tav tm="100000">
                                          <p:val>
                                            <p:strVal val="#ppt_w"/>
                                          </p:val>
                                        </p:tav>
                                      </p:tavLst>
                                    </p:anim>
                                    <p:anim calcmode="lin" valueType="num">
                                      <p:cBhvr>
                                        <p:cTn id="25" dur="500" fill="hold"/>
                                        <p:tgtEl>
                                          <p:spTgt spid="9"/>
                                        </p:tgtEl>
                                        <p:attrNameLst>
                                          <p:attrName>ppt_h</p:attrName>
                                        </p:attrNameLst>
                                      </p:cBhvr>
                                      <p:tavLst>
                                        <p:tav tm="0">
                                          <p:val>
                                            <p:fltVal val="0"/>
                                          </p:val>
                                        </p:tav>
                                        <p:tav tm="100000">
                                          <p:val>
                                            <p:strVal val="#ppt_h"/>
                                          </p:val>
                                        </p:tav>
                                      </p:tavLst>
                                    </p:anim>
                                    <p:animEffect transition="in" filter="fade">
                                      <p:cBhvr>
                                        <p:cTn id="26" dur="500"/>
                                        <p:tgtEl>
                                          <p:spTgt spid="9"/>
                                        </p:tgtEl>
                                      </p:cBhvr>
                                    </p:animEffect>
                                  </p:childTnLst>
                                </p:cTn>
                              </p:par>
                              <p:par>
                                <p:cTn id="27" presetID="53" presetClass="entr" presetSubtype="16" fill="hold" nodeType="with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p:cTn id="29" dur="500" fill="hold"/>
                                        <p:tgtEl>
                                          <p:spTgt spid="4"/>
                                        </p:tgtEl>
                                        <p:attrNameLst>
                                          <p:attrName>ppt_w</p:attrName>
                                        </p:attrNameLst>
                                      </p:cBhvr>
                                      <p:tavLst>
                                        <p:tav tm="0">
                                          <p:val>
                                            <p:fltVal val="0"/>
                                          </p:val>
                                        </p:tav>
                                        <p:tav tm="100000">
                                          <p:val>
                                            <p:strVal val="#ppt_w"/>
                                          </p:val>
                                        </p:tav>
                                      </p:tavLst>
                                    </p:anim>
                                    <p:anim calcmode="lin" valueType="num">
                                      <p:cBhvr>
                                        <p:cTn id="30" dur="500" fill="hold"/>
                                        <p:tgtEl>
                                          <p:spTgt spid="4"/>
                                        </p:tgtEl>
                                        <p:attrNameLst>
                                          <p:attrName>ppt_h</p:attrName>
                                        </p:attrNameLst>
                                      </p:cBhvr>
                                      <p:tavLst>
                                        <p:tav tm="0">
                                          <p:val>
                                            <p:fltVal val="0"/>
                                          </p:val>
                                        </p:tav>
                                        <p:tav tm="100000">
                                          <p:val>
                                            <p:strVal val="#ppt_h"/>
                                          </p:val>
                                        </p:tav>
                                      </p:tavLst>
                                    </p:anim>
                                    <p:animEffect transition="in" filter="fade">
                                      <p:cBhvr>
                                        <p:cTn id="31" dur="500"/>
                                        <p:tgtEl>
                                          <p:spTgt spid="4"/>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72"/>
                                        </p:tgtEl>
                                        <p:attrNameLst>
                                          <p:attrName>style.visibility</p:attrName>
                                        </p:attrNameLst>
                                      </p:cBhvr>
                                      <p:to>
                                        <p:strVal val="visible"/>
                                      </p:to>
                                    </p:set>
                                    <p:anim calcmode="lin" valueType="num">
                                      <p:cBhvr>
                                        <p:cTn id="34" dur="500" fill="hold"/>
                                        <p:tgtEl>
                                          <p:spTgt spid="72"/>
                                        </p:tgtEl>
                                        <p:attrNameLst>
                                          <p:attrName>ppt_w</p:attrName>
                                        </p:attrNameLst>
                                      </p:cBhvr>
                                      <p:tavLst>
                                        <p:tav tm="0">
                                          <p:val>
                                            <p:fltVal val="0"/>
                                          </p:val>
                                        </p:tav>
                                        <p:tav tm="100000">
                                          <p:val>
                                            <p:strVal val="#ppt_w"/>
                                          </p:val>
                                        </p:tav>
                                      </p:tavLst>
                                    </p:anim>
                                    <p:anim calcmode="lin" valueType="num">
                                      <p:cBhvr>
                                        <p:cTn id="35" dur="500" fill="hold"/>
                                        <p:tgtEl>
                                          <p:spTgt spid="72"/>
                                        </p:tgtEl>
                                        <p:attrNameLst>
                                          <p:attrName>ppt_h</p:attrName>
                                        </p:attrNameLst>
                                      </p:cBhvr>
                                      <p:tavLst>
                                        <p:tav tm="0">
                                          <p:val>
                                            <p:fltVal val="0"/>
                                          </p:val>
                                        </p:tav>
                                        <p:tav tm="100000">
                                          <p:val>
                                            <p:strVal val="#ppt_h"/>
                                          </p:val>
                                        </p:tav>
                                      </p:tavLst>
                                    </p:anim>
                                    <p:animEffect transition="in" filter="fade">
                                      <p:cBhvr>
                                        <p:cTn id="36" dur="500"/>
                                        <p:tgtEl>
                                          <p:spTgt spid="72"/>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74"/>
                                        </p:tgtEl>
                                        <p:attrNameLst>
                                          <p:attrName>style.visibility</p:attrName>
                                        </p:attrNameLst>
                                      </p:cBhvr>
                                      <p:to>
                                        <p:strVal val="visible"/>
                                      </p:to>
                                    </p:set>
                                    <p:anim calcmode="lin" valueType="num">
                                      <p:cBhvr>
                                        <p:cTn id="39" dur="500" fill="hold"/>
                                        <p:tgtEl>
                                          <p:spTgt spid="74"/>
                                        </p:tgtEl>
                                        <p:attrNameLst>
                                          <p:attrName>ppt_w</p:attrName>
                                        </p:attrNameLst>
                                      </p:cBhvr>
                                      <p:tavLst>
                                        <p:tav tm="0">
                                          <p:val>
                                            <p:fltVal val="0"/>
                                          </p:val>
                                        </p:tav>
                                        <p:tav tm="100000">
                                          <p:val>
                                            <p:strVal val="#ppt_w"/>
                                          </p:val>
                                        </p:tav>
                                      </p:tavLst>
                                    </p:anim>
                                    <p:anim calcmode="lin" valueType="num">
                                      <p:cBhvr>
                                        <p:cTn id="40" dur="500" fill="hold"/>
                                        <p:tgtEl>
                                          <p:spTgt spid="74"/>
                                        </p:tgtEl>
                                        <p:attrNameLst>
                                          <p:attrName>ppt_h</p:attrName>
                                        </p:attrNameLst>
                                      </p:cBhvr>
                                      <p:tavLst>
                                        <p:tav tm="0">
                                          <p:val>
                                            <p:fltVal val="0"/>
                                          </p:val>
                                        </p:tav>
                                        <p:tav tm="100000">
                                          <p:val>
                                            <p:strVal val="#ppt_h"/>
                                          </p:val>
                                        </p:tav>
                                      </p:tavLst>
                                    </p:anim>
                                    <p:animEffect transition="in" filter="fade">
                                      <p:cBhvr>
                                        <p:cTn id="41" dur="500"/>
                                        <p:tgtEl>
                                          <p:spTgt spid="74"/>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76"/>
                                        </p:tgtEl>
                                        <p:attrNameLst>
                                          <p:attrName>style.visibility</p:attrName>
                                        </p:attrNameLst>
                                      </p:cBhvr>
                                      <p:to>
                                        <p:strVal val="visible"/>
                                      </p:to>
                                    </p:set>
                                    <p:anim calcmode="lin" valueType="num">
                                      <p:cBhvr>
                                        <p:cTn id="44" dur="500" fill="hold"/>
                                        <p:tgtEl>
                                          <p:spTgt spid="76"/>
                                        </p:tgtEl>
                                        <p:attrNameLst>
                                          <p:attrName>ppt_w</p:attrName>
                                        </p:attrNameLst>
                                      </p:cBhvr>
                                      <p:tavLst>
                                        <p:tav tm="0">
                                          <p:val>
                                            <p:fltVal val="0"/>
                                          </p:val>
                                        </p:tav>
                                        <p:tav tm="100000">
                                          <p:val>
                                            <p:strVal val="#ppt_w"/>
                                          </p:val>
                                        </p:tav>
                                      </p:tavLst>
                                    </p:anim>
                                    <p:anim calcmode="lin" valueType="num">
                                      <p:cBhvr>
                                        <p:cTn id="45" dur="500" fill="hold"/>
                                        <p:tgtEl>
                                          <p:spTgt spid="76"/>
                                        </p:tgtEl>
                                        <p:attrNameLst>
                                          <p:attrName>ppt_h</p:attrName>
                                        </p:attrNameLst>
                                      </p:cBhvr>
                                      <p:tavLst>
                                        <p:tav tm="0">
                                          <p:val>
                                            <p:fltVal val="0"/>
                                          </p:val>
                                        </p:tav>
                                        <p:tav tm="100000">
                                          <p:val>
                                            <p:strVal val="#ppt_h"/>
                                          </p:val>
                                        </p:tav>
                                      </p:tavLst>
                                    </p:anim>
                                    <p:animEffect transition="in" filter="fade">
                                      <p:cBhvr>
                                        <p:cTn id="46" dur="500"/>
                                        <p:tgtEl>
                                          <p:spTgt spid="76"/>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78"/>
                                        </p:tgtEl>
                                        <p:attrNameLst>
                                          <p:attrName>style.visibility</p:attrName>
                                        </p:attrNameLst>
                                      </p:cBhvr>
                                      <p:to>
                                        <p:strVal val="visible"/>
                                      </p:to>
                                    </p:set>
                                    <p:anim calcmode="lin" valueType="num">
                                      <p:cBhvr>
                                        <p:cTn id="49" dur="500" fill="hold"/>
                                        <p:tgtEl>
                                          <p:spTgt spid="78"/>
                                        </p:tgtEl>
                                        <p:attrNameLst>
                                          <p:attrName>ppt_w</p:attrName>
                                        </p:attrNameLst>
                                      </p:cBhvr>
                                      <p:tavLst>
                                        <p:tav tm="0">
                                          <p:val>
                                            <p:fltVal val="0"/>
                                          </p:val>
                                        </p:tav>
                                        <p:tav tm="100000">
                                          <p:val>
                                            <p:strVal val="#ppt_w"/>
                                          </p:val>
                                        </p:tav>
                                      </p:tavLst>
                                    </p:anim>
                                    <p:anim calcmode="lin" valueType="num">
                                      <p:cBhvr>
                                        <p:cTn id="50" dur="500" fill="hold"/>
                                        <p:tgtEl>
                                          <p:spTgt spid="78"/>
                                        </p:tgtEl>
                                        <p:attrNameLst>
                                          <p:attrName>ppt_h</p:attrName>
                                        </p:attrNameLst>
                                      </p:cBhvr>
                                      <p:tavLst>
                                        <p:tav tm="0">
                                          <p:val>
                                            <p:fltVal val="0"/>
                                          </p:val>
                                        </p:tav>
                                        <p:tav tm="100000">
                                          <p:val>
                                            <p:strVal val="#ppt_h"/>
                                          </p:val>
                                        </p:tav>
                                      </p:tavLst>
                                    </p:anim>
                                    <p:animEffect transition="in" filter="fade">
                                      <p:cBhvr>
                                        <p:cTn id="5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4" grpId="0" animBg="1"/>
      <p:bldP spid="76" grpId="0" animBg="1"/>
      <p:bldP spid="78" grpId="0" animBg="1"/>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9" name="Picture 8">
            <a:extLst>
              <a:ext uri="{FF2B5EF4-FFF2-40B4-BE49-F238E27FC236}">
                <a16:creationId xmlns:a16="http://schemas.microsoft.com/office/drawing/2014/main" id="{4B4FA847-2A14-6FDE-7063-295748A77C45}"/>
              </a:ext>
            </a:extLst>
          </p:cNvPr>
          <p:cNvPicPr>
            <a:picLocks noChangeAspect="1"/>
          </p:cNvPicPr>
          <p:nvPr/>
        </p:nvPicPr>
        <p:blipFill>
          <a:blip r:embed="rId3">
            <a:extLst>
              <a:ext uri="{28A0092B-C50C-407E-A947-70E740481C1C}">
                <a14:useLocalDpi xmlns:a14="http://schemas.microsoft.com/office/drawing/2010/main" val="0"/>
              </a:ext>
            </a:extLst>
          </a:blip>
          <a:srcRect t="420" b="420"/>
          <a:stretch/>
        </p:blipFill>
        <p:spPr>
          <a:xfrm>
            <a:off x="0" y="0"/>
            <a:ext cx="11065819" cy="6858000"/>
          </a:xfrm>
          <a:prstGeom prst="rect">
            <a:avLst/>
          </a:prstGeom>
        </p:spPr>
      </p:pic>
      <p:sp>
        <p:nvSpPr>
          <p:cNvPr id="74" name="Freeform: Shape 73">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76" name="Freeform: Shape 75">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78" name="Freeform: Shape 77">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8046720" y="1045597"/>
            <a:ext cx="3633746" cy="1588422"/>
          </a:xfrm>
        </p:spPr>
        <p:txBody>
          <a:bodyPr vert="horz" lIns="91440" tIns="45720" rIns="91440" bIns="45720" rtlCol="0" anchor="b">
            <a:normAutofit/>
          </a:bodyPr>
          <a:lstStyle/>
          <a:p>
            <a:r>
              <a:rPr lang="en-US" sz="3600" b="1" dirty="0">
                <a:latin typeface="Times New Roman" panose="02020603050405020304" pitchFamily="18" charset="0"/>
                <a:cs typeface="Times New Roman" panose="02020603050405020304" pitchFamily="18" charset="0"/>
              </a:rPr>
              <a:t>Activity-6</a:t>
            </a:r>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8046719" y="2722729"/>
            <a:ext cx="3633747" cy="2700062"/>
          </a:xfrm>
        </p:spPr>
        <p:txBody>
          <a:bodyPr vert="horz" lIns="91440" tIns="45720" rIns="91440" bIns="45720" rtlCol="0">
            <a:normAutofit/>
          </a:bodyPr>
          <a:lstStyle/>
          <a:p>
            <a:pPr marL="0" indent="0">
              <a:buNone/>
            </a:pPr>
            <a:r>
              <a:rPr lang="en-US" sz="2000" dirty="0">
                <a:latin typeface="Times New Roman" panose="02020603050405020304" pitchFamily="18" charset="0"/>
                <a:cs typeface="Times New Roman" panose="02020603050405020304" pitchFamily="18" charset="0"/>
              </a:rPr>
              <a:t>Summary:</a:t>
            </a:r>
            <a:r>
              <a:rPr lang="en-GB" sz="2000" dirty="0">
                <a:latin typeface="Times New Roman" panose="02020603050405020304" pitchFamily="18" charset="0"/>
                <a:cs typeface="Times New Roman" panose="02020603050405020304" pitchFamily="18" charset="0"/>
              </a:rPr>
              <a:t> </a:t>
            </a:r>
          </a:p>
          <a:p>
            <a:pPr marL="0" indent="0">
              <a:buNone/>
            </a:pPr>
            <a:r>
              <a:rPr lang="en-GB" sz="2000" dirty="0">
                <a:latin typeface="Times New Roman" panose="02020603050405020304" pitchFamily="18" charset="0"/>
                <a:cs typeface="Times New Roman" panose="02020603050405020304" pitchFamily="18" charset="0"/>
              </a:rPr>
              <a:t>Create a CSV file with test data to create POST requests. to write the data using console.log during each request.</a:t>
            </a:r>
            <a:endParaRPr lang="en-US" sz="2000" dirty="0">
              <a:latin typeface="Times New Roman" panose="02020603050405020304" pitchFamily="18" charset="0"/>
              <a:cs typeface="Times New Roman" panose="02020603050405020304" pitchFamily="18" charset="0"/>
            </a:endParaRPr>
          </a:p>
        </p:txBody>
      </p:sp>
      <p:pic>
        <p:nvPicPr>
          <p:cNvPr id="4" name="Picture 3" descr="A logo with a person in a circle&#10;&#10;Description automatically generated">
            <a:extLst>
              <a:ext uri="{FF2B5EF4-FFF2-40B4-BE49-F238E27FC236}">
                <a16:creationId xmlns:a16="http://schemas.microsoft.com/office/drawing/2014/main" id="{C157808A-6EB0-65B8-5C7F-F937D177135E}"/>
              </a:ext>
            </a:extLst>
          </p:cNvPr>
          <p:cNvPicPr/>
          <p:nvPr/>
        </p:nvPicPr>
        <p:blipFill rotWithShape="1">
          <a:blip r:embed="rId4">
            <a:extLst>
              <a:ext uri="{28A0092B-C50C-407E-A947-70E740481C1C}">
                <a14:useLocalDpi xmlns:a14="http://schemas.microsoft.com/office/drawing/2010/main" val="0"/>
              </a:ext>
            </a:extLst>
          </a:blip>
          <a:srcRect l="18494" t="26967" r="57643" b="28156"/>
          <a:stretch/>
        </p:blipFill>
        <p:spPr>
          <a:xfrm>
            <a:off x="10744222" y="0"/>
            <a:ext cx="1447473" cy="1525230"/>
          </a:xfrm>
          <a:prstGeom prst="rect">
            <a:avLst/>
          </a:prstGeom>
        </p:spPr>
      </p:pic>
    </p:spTree>
    <p:extLst>
      <p:ext uri="{BB962C8B-B14F-4D97-AF65-F5344CB8AC3E}">
        <p14:creationId xmlns:p14="http://schemas.microsoft.com/office/powerpoint/2010/main" val="200054516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descr="A orange rectangular sign with white text&#10;&#10;Description automatically generated">
            <a:extLst>
              <a:ext uri="{FF2B5EF4-FFF2-40B4-BE49-F238E27FC236}">
                <a16:creationId xmlns:a16="http://schemas.microsoft.com/office/drawing/2014/main" id="{E7ECEA4A-BD01-D178-D09B-E272637FE96D}"/>
              </a:ext>
            </a:extLst>
          </p:cNvPr>
          <p:cNvPicPr>
            <a:picLocks noChangeAspect="1"/>
          </p:cNvPicPr>
          <p:nvPr/>
        </p:nvPicPr>
        <p:blipFill rotWithShape="1">
          <a:blip r:embed="rId2">
            <a:extLst>
              <a:ext uri="{28A0092B-C50C-407E-A947-70E740481C1C}">
                <a14:useLocalDpi xmlns:a14="http://schemas.microsoft.com/office/drawing/2010/main" val="0"/>
              </a:ext>
            </a:extLst>
          </a:blip>
          <a:srcRect t="21925" b="21825"/>
          <a:stretch/>
        </p:blipFill>
        <p:spPr>
          <a:xfrm>
            <a:off x="21" y="0"/>
            <a:ext cx="12191979" cy="6858000"/>
          </a:xfrm>
          <a:prstGeom prst="rect">
            <a:avLst/>
          </a:prstGeom>
        </p:spPr>
      </p:pic>
      <p:grpSp>
        <p:nvGrpSpPr>
          <p:cNvPr id="27" name="Group 26">
            <a:extLst>
              <a:ext uri="{FF2B5EF4-FFF2-40B4-BE49-F238E27FC236}">
                <a16:creationId xmlns:a16="http://schemas.microsoft.com/office/drawing/2014/main" id="{D4D7444E-8572-6DFD-CB75-0984238C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34" name="Rectangle 33">
              <a:extLst>
                <a:ext uri="{FF2B5EF4-FFF2-40B4-BE49-F238E27FC236}">
                  <a16:creationId xmlns:a16="http://schemas.microsoft.com/office/drawing/2014/main" id="{01C89D56-574B-DBE6-E414-A886D4CD9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26808B29-2E24-7E95-6543-9B0B82179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8250985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2000"/>
                                        <p:tgtEl>
                                          <p:spTgt spid="10"/>
                                        </p:tgtEl>
                                      </p:cBhvr>
                                    </p:animEffect>
                                    <p:anim calcmode="lin" valueType="num">
                                      <p:cBhvr>
                                        <p:cTn id="8" dur="2000" fill="hold"/>
                                        <p:tgtEl>
                                          <p:spTgt spid="10"/>
                                        </p:tgtEl>
                                        <p:attrNameLst>
                                          <p:attrName>ppt_w</p:attrName>
                                        </p:attrNameLst>
                                      </p:cBhvr>
                                      <p:tavLst>
                                        <p:tav tm="0" fmla="#ppt_w*sin(2.5*pi*$)">
                                          <p:val>
                                            <p:fltVal val="0"/>
                                          </p:val>
                                        </p:tav>
                                        <p:tav tm="100000">
                                          <p:val>
                                            <p:fltVal val="1"/>
                                          </p:val>
                                        </p:tav>
                                      </p:tavLst>
                                    </p:anim>
                                    <p:anim calcmode="lin" valueType="num">
                                      <p:cBhvr>
                                        <p:cTn id="9" dur="2000" fill="hold"/>
                                        <p:tgtEl>
                                          <p:spTgt spid="1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a:stretch>
        </a:blipFill>
        <a:effectLst/>
      </p:bgPr>
    </p:bg>
    <p:spTree>
      <p:nvGrpSpPr>
        <p:cNvPr id="1" name=""/>
        <p:cNvGrpSpPr/>
        <p:nvPr/>
      </p:nvGrpSpPr>
      <p:grpSpPr>
        <a:xfrm>
          <a:off x="0" y="0"/>
          <a:ext cx="0" cy="0"/>
          <a:chOff x="0" y="0"/>
          <a:chExt cx="0" cy="0"/>
        </a:xfrm>
      </p:grpSpPr>
      <p:pic>
        <p:nvPicPr>
          <p:cNvPr id="10" name="Picture 9" descr="A logo with a person in a circle&#10;&#10;Description automatically generated">
            <a:extLst>
              <a:ext uri="{FF2B5EF4-FFF2-40B4-BE49-F238E27FC236}">
                <a16:creationId xmlns:a16="http://schemas.microsoft.com/office/drawing/2014/main" id="{B27DBDAD-6EB7-A6AD-B2CE-56B6EF8E2571}"/>
              </a:ext>
            </a:extLst>
          </p:cNvPr>
          <p:cNvPicPr>
            <a:picLocks noChangeAspect="1"/>
          </p:cNvPicPr>
          <p:nvPr/>
        </p:nvPicPr>
        <p:blipFill rotWithShape="1">
          <a:blip r:embed="rId2">
            <a:extLst>
              <a:ext uri="{28A0092B-C50C-407E-A947-70E740481C1C}">
                <a14:useLocalDpi xmlns:a14="http://schemas.microsoft.com/office/drawing/2010/main" val="0"/>
              </a:ext>
            </a:extLst>
          </a:blip>
          <a:srcRect l="18494" t="26967" r="57643" b="28156"/>
          <a:stretch/>
        </p:blipFill>
        <p:spPr>
          <a:xfrm>
            <a:off x="10743003" y="0"/>
            <a:ext cx="1447473" cy="1525230"/>
          </a:xfrm>
          <a:prstGeom prst="rect">
            <a:avLst/>
          </a:prstGeom>
        </p:spPr>
      </p:pic>
      <p:sp>
        <p:nvSpPr>
          <p:cNvPr id="4" name="TextBox 3">
            <a:extLst>
              <a:ext uri="{FF2B5EF4-FFF2-40B4-BE49-F238E27FC236}">
                <a16:creationId xmlns:a16="http://schemas.microsoft.com/office/drawing/2014/main" id="{69B9BE08-C3EA-3CC4-8E83-7C2D40DD46F3}"/>
              </a:ext>
            </a:extLst>
          </p:cNvPr>
          <p:cNvSpPr txBox="1"/>
          <p:nvPr/>
        </p:nvSpPr>
        <p:spPr>
          <a:xfrm>
            <a:off x="3191256" y="365760"/>
            <a:ext cx="6547104" cy="830997"/>
          </a:xfrm>
          <a:prstGeom prst="rect">
            <a:avLst/>
          </a:prstGeom>
          <a:noFill/>
        </p:spPr>
        <p:txBody>
          <a:bodyPr wrap="square" rtlCol="0">
            <a:spAutoFit/>
          </a:bodyPr>
          <a:lstStyle/>
          <a:p>
            <a:r>
              <a:rPr lang="en-IN" sz="4800" b="1" dirty="0">
                <a:latin typeface="Times New Roman" panose="02020603050405020304" pitchFamily="18" charset="0"/>
                <a:cs typeface="Times New Roman" panose="02020603050405020304" pitchFamily="18" charset="0"/>
              </a:rPr>
              <a:t>Introduction To API</a:t>
            </a:r>
          </a:p>
        </p:txBody>
      </p:sp>
      <p:sp>
        <p:nvSpPr>
          <p:cNvPr id="5" name="TextBox 4">
            <a:extLst>
              <a:ext uri="{FF2B5EF4-FFF2-40B4-BE49-F238E27FC236}">
                <a16:creationId xmlns:a16="http://schemas.microsoft.com/office/drawing/2014/main" id="{32161595-2398-7E6C-E751-0085CE8BDF60}"/>
              </a:ext>
            </a:extLst>
          </p:cNvPr>
          <p:cNvSpPr txBox="1"/>
          <p:nvPr/>
        </p:nvSpPr>
        <p:spPr>
          <a:xfrm>
            <a:off x="237744" y="1279053"/>
            <a:ext cx="6227064" cy="1231106"/>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What is API?</a:t>
            </a:r>
          </a:p>
          <a:p>
            <a:pPr marL="285750" indent="-285750" algn="just">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API full form is Application Programming Interface that is a collection of communication protocols and subroutines used by various programs to communicate between them.</a:t>
            </a:r>
            <a:endParaRPr lang="en-IN"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8D3D7662-3D32-E511-EF29-E1B8A75B1EFB}"/>
              </a:ext>
            </a:extLst>
          </p:cNvPr>
          <p:cNvSpPr txBox="1"/>
          <p:nvPr/>
        </p:nvSpPr>
        <p:spPr>
          <a:xfrm>
            <a:off x="6096000" y="4173004"/>
            <a:ext cx="6094476" cy="1231106"/>
          </a:xfrm>
          <a:prstGeom prst="rect">
            <a:avLst/>
          </a:prstGeom>
          <a:noFill/>
        </p:spPr>
        <p:txBody>
          <a:bodyPr wrap="square">
            <a:spAutoFit/>
          </a:bodyPr>
          <a:lstStyle/>
          <a:p>
            <a:pPr algn="just"/>
            <a:r>
              <a:rPr lang="en-GB" sz="2000" b="1" dirty="0">
                <a:latin typeface="Times New Roman" panose="02020603050405020304" pitchFamily="18" charset="0"/>
                <a:cs typeface="Times New Roman" panose="02020603050405020304" pitchFamily="18" charset="0"/>
              </a:rPr>
              <a:t>Postman: </a:t>
            </a:r>
            <a:r>
              <a:rPr lang="en-GB" dirty="0">
                <a:latin typeface="Times New Roman" panose="02020603050405020304" pitchFamily="18" charset="0"/>
                <a:cs typeface="Times New Roman" panose="02020603050405020304" pitchFamily="18" charset="0"/>
              </a:rPr>
              <a:t>Postman is an API(application programming interface) development tool which helps to build, test and modify APIs. Almost any functionality that could be needed by any developer is encapsulated in this tool.</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620171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1000"/>
                                        <p:tgtEl>
                                          <p:spTgt spid="4"/>
                                        </p:tgtEl>
                                      </p:cBhvr>
                                    </p:animEffect>
                                    <p:anim calcmode="lin" valueType="num">
                                      <p:cBhvr>
                                        <p:cTn id="23" dur="1000" fill="hold"/>
                                        <p:tgtEl>
                                          <p:spTgt spid="4"/>
                                        </p:tgtEl>
                                        <p:attrNameLst>
                                          <p:attrName>ppt_x</p:attrName>
                                        </p:attrNameLst>
                                      </p:cBhvr>
                                      <p:tavLst>
                                        <p:tav tm="0">
                                          <p:val>
                                            <p:strVal val="#ppt_x"/>
                                          </p:val>
                                        </p:tav>
                                        <p:tav tm="100000">
                                          <p:val>
                                            <p:strVal val="#ppt_x"/>
                                          </p:val>
                                        </p:tav>
                                      </p:tavLst>
                                    </p:anim>
                                    <p:anim calcmode="lin" valueType="num">
                                      <p:cBhvr>
                                        <p:cTn id="2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B629D-6219-E027-5A1F-9154D50E5988}"/>
              </a:ext>
            </a:extLst>
          </p:cNvPr>
          <p:cNvSpPr>
            <a:spLocks noGrp="1"/>
          </p:cNvSpPr>
          <p:nvPr>
            <p:ph type="title"/>
          </p:nvPr>
        </p:nvSpPr>
        <p:spPr/>
        <p:txBody>
          <a:bodyPr/>
          <a:lstStyle/>
          <a:p>
            <a:pPr algn="ctr"/>
            <a:r>
              <a:rPr lang="en-IN" b="1" u="sng" dirty="0">
                <a:latin typeface="Times New Roman" panose="02020603050405020304" pitchFamily="18" charset="0"/>
                <a:cs typeface="Times New Roman" panose="02020603050405020304" pitchFamily="18" charset="0"/>
              </a:rPr>
              <a:t>base URL</a:t>
            </a:r>
          </a:p>
        </p:txBody>
      </p:sp>
      <p:sp>
        <p:nvSpPr>
          <p:cNvPr id="3" name="Content Placeholder 2">
            <a:extLst>
              <a:ext uri="{FF2B5EF4-FFF2-40B4-BE49-F238E27FC236}">
                <a16:creationId xmlns:a16="http://schemas.microsoft.com/office/drawing/2014/main" id="{A8F026BA-184B-1616-57B0-4F4CE14F6A6F}"/>
              </a:ext>
            </a:extLst>
          </p:cNvPr>
          <p:cNvSpPr>
            <a:spLocks noGrp="1"/>
          </p:cNvSpPr>
          <p:nvPr>
            <p:ph idx="1"/>
          </p:nvPr>
        </p:nvSpPr>
        <p:spPr>
          <a:xfrm>
            <a:off x="838200" y="1690688"/>
            <a:ext cx="10515600" cy="725551"/>
          </a:xfrm>
        </p:spPr>
        <p:txBody>
          <a:bodyPr>
            <a:normAutofit lnSpcReduction="10000"/>
          </a:bodyPr>
          <a:lstStyle/>
          <a:p>
            <a:pPr>
              <a:buFont typeface="Wingdings" panose="05000000000000000000" pitchFamily="2" charset="2"/>
              <a:buChar char="Ø"/>
            </a:pPr>
            <a:r>
              <a:rPr lang="en-GB" sz="2400" dirty="0">
                <a:latin typeface="Times New Roman" panose="02020603050405020304" pitchFamily="18" charset="0"/>
                <a:cs typeface="Times New Roman" panose="02020603050405020304" pitchFamily="18" charset="0"/>
              </a:rPr>
              <a:t> In Postman, you can set up a base URL for your requests to simplify the process. Here are a couple of ways to achieve this:</a:t>
            </a:r>
            <a:endParaRPr lang="en-IN" sz="24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C265B11C-47B6-6347-E3EE-AA0DEA48A1F4}"/>
              </a:ext>
            </a:extLst>
          </p:cNvPr>
          <p:cNvSpPr txBox="1"/>
          <p:nvPr/>
        </p:nvSpPr>
        <p:spPr>
          <a:xfrm>
            <a:off x="838200" y="2831148"/>
            <a:ext cx="4678680" cy="3435556"/>
          </a:xfrm>
          <a:prstGeom prst="rect">
            <a:avLst/>
          </a:prstGeom>
          <a:noFill/>
        </p:spPr>
        <p:txBody>
          <a:bodyPr wrap="square" rtlCol="0">
            <a:spAutoFit/>
          </a:bodyPr>
          <a:lstStyle/>
          <a:p>
            <a:pPr marL="342900" lvl="0" indent="-342900">
              <a:lnSpc>
                <a:spcPct val="107000"/>
              </a:lnSpc>
              <a:buFont typeface="+mj-lt"/>
              <a:buAutoNum type="arabicPeriod"/>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Using Environment Variables:</a:t>
            </a:r>
          </a:p>
          <a:p>
            <a:pPr marL="800100" lvl="1" indent="-342900" algn="just">
              <a:lnSpc>
                <a:spcPct val="107000"/>
              </a:lnSpc>
              <a:buFont typeface="Symbol" panose="05050102010706020507" pitchFamily="18" charset="2"/>
              <a:buChar char=""/>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Create a new environment in Postman.</a:t>
            </a:r>
          </a:p>
          <a:p>
            <a:pPr marL="800100" lvl="1" indent="-342900" algn="just">
              <a:lnSpc>
                <a:spcPct val="107000"/>
              </a:lnSpc>
              <a:buFont typeface="Symbol" panose="05050102010706020507" pitchFamily="18" charset="2"/>
              <a:buChar char=""/>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Add an environment variable with the desired base URL (e.g., base-</a:t>
            </a:r>
            <a:r>
              <a:rPr lang="en-IN" kern="100" dirty="0" err="1">
                <a:effectLst/>
                <a:latin typeface="Times New Roman" panose="02020603050405020304" pitchFamily="18" charset="0"/>
                <a:ea typeface="Calibri" panose="020F0502020204030204" pitchFamily="34" charset="0"/>
                <a:cs typeface="Times New Roman" panose="02020603050405020304" pitchFamily="18" charset="0"/>
              </a:rPr>
              <a:t>url</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800100" lvl="1" indent="-342900" algn="just">
              <a:lnSpc>
                <a:spcPct val="107000"/>
              </a:lnSpc>
              <a:buFont typeface="Symbol" panose="05050102010706020507" pitchFamily="18" charset="2"/>
              <a:buChar char=""/>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In your requests, use the environment variable by enclosing it in double curly braces: {{base-</a:t>
            </a:r>
            <a:r>
              <a:rPr lang="en-IN" kern="100" dirty="0" err="1">
                <a:effectLst/>
                <a:latin typeface="Times New Roman" panose="02020603050405020304" pitchFamily="18" charset="0"/>
                <a:ea typeface="Calibri" panose="020F0502020204030204" pitchFamily="34" charset="0"/>
                <a:cs typeface="Times New Roman" panose="02020603050405020304" pitchFamily="18" charset="0"/>
              </a:rPr>
              <a:t>url</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800100" lvl="1" indent="-342900" algn="just">
              <a:lnSpc>
                <a:spcPct val="107000"/>
              </a:lnSpc>
              <a:spcAft>
                <a:spcPts val="800"/>
              </a:spcAft>
              <a:buFont typeface="Symbol" panose="05050102010706020507" pitchFamily="18" charset="2"/>
              <a:buChar char=""/>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When you send the request, Postman will replace {{base-</a:t>
            </a:r>
            <a:r>
              <a:rPr lang="en-IN" kern="100" dirty="0" err="1">
                <a:effectLst/>
                <a:latin typeface="Times New Roman" panose="02020603050405020304" pitchFamily="18" charset="0"/>
                <a:ea typeface="Calibri" panose="020F0502020204030204" pitchFamily="34" charset="0"/>
                <a:cs typeface="Times New Roman" panose="02020603050405020304" pitchFamily="18" charset="0"/>
              </a:rPr>
              <a:t>url</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with the actual value from the environment1.</a:t>
            </a:r>
          </a:p>
          <a:p>
            <a:endParaRPr lang="en-IN" dirty="0"/>
          </a:p>
        </p:txBody>
      </p:sp>
      <p:sp>
        <p:nvSpPr>
          <p:cNvPr id="13" name="TextBox 12">
            <a:extLst>
              <a:ext uri="{FF2B5EF4-FFF2-40B4-BE49-F238E27FC236}">
                <a16:creationId xmlns:a16="http://schemas.microsoft.com/office/drawing/2014/main" id="{F78F442C-F775-7C33-BA4B-FB03DB43B634}"/>
              </a:ext>
            </a:extLst>
          </p:cNvPr>
          <p:cNvSpPr txBox="1"/>
          <p:nvPr/>
        </p:nvSpPr>
        <p:spPr>
          <a:xfrm>
            <a:off x="6096000" y="2831148"/>
            <a:ext cx="4678680" cy="2849050"/>
          </a:xfrm>
          <a:prstGeom prst="rect">
            <a:avLst/>
          </a:prstGeom>
          <a:noFill/>
        </p:spPr>
        <p:txBody>
          <a:bodyPr wrap="square">
            <a:spAutoFit/>
          </a:bodyPr>
          <a:lstStyle/>
          <a:p>
            <a:pPr>
              <a:lnSpc>
                <a:spcPct val="107000"/>
              </a:lnSpc>
              <a:tabLst>
                <a:tab pos="36195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2. Collection-Level Pre-Request Script: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buFont typeface="Symbol" panose="05050102010706020507" pitchFamily="18" charset="2"/>
              <a:buChar char=""/>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Set up a pre-request script at the collection level (or folder level if needed).</a:t>
            </a:r>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spcAft>
                <a:spcPts val="800"/>
              </a:spcAft>
              <a:buFont typeface="Symbol" panose="05050102010706020507" pitchFamily="18" charset="2"/>
              <a:buChar char=""/>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In the pre-request script, modify the </a:t>
            </a:r>
            <a:r>
              <a:rPr lang="en-IN" kern="100" dirty="0" err="1">
                <a:effectLst/>
                <a:latin typeface="Times New Roman" panose="02020603050405020304" pitchFamily="18" charset="0"/>
                <a:ea typeface="Calibri" panose="020F0502020204030204" pitchFamily="34" charset="0"/>
                <a:cs typeface="Times New Roman" panose="02020603050405020304" pitchFamily="18" charset="0"/>
              </a:rPr>
              <a:t>pm.request.url.protocol</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IN" kern="100" dirty="0" err="1">
                <a:effectLst/>
                <a:latin typeface="Times New Roman" panose="02020603050405020304" pitchFamily="18" charset="0"/>
                <a:ea typeface="Calibri" panose="020F0502020204030204" pitchFamily="34" charset="0"/>
                <a:cs typeface="Times New Roman" panose="02020603050405020304" pitchFamily="18" charset="0"/>
              </a:rPr>
              <a:t>pm.request.url.host</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properties to set your desired base URL.</a:t>
            </a:r>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pPr>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Rectangle 8">
            <a:extLst>
              <a:ext uri="{FF2B5EF4-FFF2-40B4-BE49-F238E27FC236}">
                <a16:creationId xmlns:a16="http://schemas.microsoft.com/office/drawing/2014/main" id="{786B1288-6CAA-0BC9-5198-DF5B578E67C6}"/>
              </a:ext>
            </a:extLst>
          </p:cNvPr>
          <p:cNvSpPr>
            <a:spLocks noChangeArrowheads="1"/>
          </p:cNvSpPr>
          <p:nvPr/>
        </p:nvSpPr>
        <p:spPr bwMode="auto">
          <a:xfrm>
            <a:off x="2033587" y="5956607"/>
            <a:ext cx="8124825" cy="276999"/>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3B4151"/>
                </a:solidFill>
                <a:effectLst/>
                <a:latin typeface="Times New Roman" panose="02020603050405020304" pitchFamily="18" charset="0"/>
                <a:cs typeface="Times New Roman" panose="02020603050405020304" pitchFamily="18" charset="0"/>
              </a:rPr>
              <a:t>Base URL: petstore.swagger.io/v2 </a:t>
            </a:r>
            <a:endParaRPr kumimoji="0" lang="en-US" altLang="en-US" sz="4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pic>
        <p:nvPicPr>
          <p:cNvPr id="18" name="Picture 17" descr="A logo with a person in a circle&#10;&#10;Description automatically generated">
            <a:extLst>
              <a:ext uri="{FF2B5EF4-FFF2-40B4-BE49-F238E27FC236}">
                <a16:creationId xmlns:a16="http://schemas.microsoft.com/office/drawing/2014/main" id="{437406DB-BE5C-650C-7452-F0988B6ABC30}"/>
              </a:ext>
            </a:extLst>
          </p:cNvPr>
          <p:cNvPicPr>
            <a:picLocks noChangeAspect="1"/>
          </p:cNvPicPr>
          <p:nvPr/>
        </p:nvPicPr>
        <p:blipFill rotWithShape="1">
          <a:blip r:embed="rId2">
            <a:extLst>
              <a:ext uri="{28A0092B-C50C-407E-A947-70E740481C1C}">
                <a14:useLocalDpi xmlns:a14="http://schemas.microsoft.com/office/drawing/2010/main" val="0"/>
              </a:ext>
            </a:extLst>
          </a:blip>
          <a:srcRect l="18494" t="26967" r="57643" b="28156"/>
          <a:stretch/>
        </p:blipFill>
        <p:spPr>
          <a:xfrm>
            <a:off x="10743003" y="0"/>
            <a:ext cx="1447473" cy="1525230"/>
          </a:xfrm>
          <a:prstGeom prst="rect">
            <a:avLst/>
          </a:prstGeom>
        </p:spPr>
      </p:pic>
    </p:spTree>
    <p:extLst>
      <p:ext uri="{BB962C8B-B14F-4D97-AF65-F5344CB8AC3E}">
        <p14:creationId xmlns:p14="http://schemas.microsoft.com/office/powerpoint/2010/main" val="93339067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3">
                                            <p:txEl>
                                              <p:pRg st="0" end="0"/>
                                            </p:txEl>
                                          </p:spTgt>
                                        </p:tgtEl>
                                        <p:attrNameLst>
                                          <p:attrName>r</p:attrName>
                                        </p:attrNameLst>
                                      </p:cBhvr>
                                    </p:animRot>
                                    <p:animRot by="-240000">
                                      <p:cBhvr>
                                        <p:cTn id="7" dur="200" fill="hold">
                                          <p:stCondLst>
                                            <p:cond delay="200"/>
                                          </p:stCondLst>
                                        </p:cTn>
                                        <p:tgtEl>
                                          <p:spTgt spid="3">
                                            <p:txEl>
                                              <p:pRg st="0" end="0"/>
                                            </p:txEl>
                                          </p:spTgt>
                                        </p:tgtEl>
                                        <p:attrNameLst>
                                          <p:attrName>r</p:attrName>
                                        </p:attrNameLst>
                                      </p:cBhvr>
                                    </p:animRot>
                                    <p:animRot by="240000">
                                      <p:cBhvr>
                                        <p:cTn id="8" dur="200" fill="hold">
                                          <p:stCondLst>
                                            <p:cond delay="400"/>
                                          </p:stCondLst>
                                        </p:cTn>
                                        <p:tgtEl>
                                          <p:spTgt spid="3">
                                            <p:txEl>
                                              <p:pRg st="0" end="0"/>
                                            </p:txEl>
                                          </p:spTgt>
                                        </p:tgtEl>
                                        <p:attrNameLst>
                                          <p:attrName>r</p:attrName>
                                        </p:attrNameLst>
                                      </p:cBhvr>
                                    </p:animRot>
                                    <p:animRot by="-240000">
                                      <p:cBhvr>
                                        <p:cTn id="9" dur="200" fill="hold">
                                          <p:stCondLst>
                                            <p:cond delay="600"/>
                                          </p:stCondLst>
                                        </p:cTn>
                                        <p:tgtEl>
                                          <p:spTgt spid="3">
                                            <p:txEl>
                                              <p:pRg st="0" end="0"/>
                                            </p:txEl>
                                          </p:spTgt>
                                        </p:tgtEl>
                                        <p:attrNameLst>
                                          <p:attrName>r</p:attrName>
                                        </p:attrNameLst>
                                      </p:cBhvr>
                                    </p:animRot>
                                    <p:animRot by="120000">
                                      <p:cBhvr>
                                        <p:cTn id="10" dur="200" fill="hold">
                                          <p:stCondLst>
                                            <p:cond delay="800"/>
                                          </p:stCondLst>
                                        </p:cTn>
                                        <p:tgtEl>
                                          <p:spTgt spid="3">
                                            <p:txEl>
                                              <p:pRg st="0" end="0"/>
                                            </p:txEl>
                                          </p:spTgt>
                                        </p:tgtEl>
                                        <p:attrNameLst>
                                          <p:attrName>r</p:attrName>
                                        </p:attrNameLst>
                                      </p:cBhvr>
                                    </p:animRot>
                                  </p:childTnLst>
                                </p:cTn>
                              </p:par>
                              <p:par>
                                <p:cTn id="11" presetID="32" presetClass="emph" presetSubtype="0" fill="hold" grpId="0" nodeType="withEffect">
                                  <p:stCondLst>
                                    <p:cond delay="0"/>
                                  </p:stCondLst>
                                  <p:childTnLst>
                                    <p:animRot by="120000">
                                      <p:cBhvr>
                                        <p:cTn id="12" dur="100" fill="hold">
                                          <p:stCondLst>
                                            <p:cond delay="0"/>
                                          </p:stCondLst>
                                        </p:cTn>
                                        <p:tgtEl>
                                          <p:spTgt spid="11"/>
                                        </p:tgtEl>
                                        <p:attrNameLst>
                                          <p:attrName>r</p:attrName>
                                        </p:attrNameLst>
                                      </p:cBhvr>
                                    </p:animRot>
                                    <p:animRot by="-240000">
                                      <p:cBhvr>
                                        <p:cTn id="13" dur="200" fill="hold">
                                          <p:stCondLst>
                                            <p:cond delay="200"/>
                                          </p:stCondLst>
                                        </p:cTn>
                                        <p:tgtEl>
                                          <p:spTgt spid="11"/>
                                        </p:tgtEl>
                                        <p:attrNameLst>
                                          <p:attrName>r</p:attrName>
                                        </p:attrNameLst>
                                      </p:cBhvr>
                                    </p:animRot>
                                    <p:animRot by="240000">
                                      <p:cBhvr>
                                        <p:cTn id="14" dur="200" fill="hold">
                                          <p:stCondLst>
                                            <p:cond delay="400"/>
                                          </p:stCondLst>
                                        </p:cTn>
                                        <p:tgtEl>
                                          <p:spTgt spid="11"/>
                                        </p:tgtEl>
                                        <p:attrNameLst>
                                          <p:attrName>r</p:attrName>
                                        </p:attrNameLst>
                                      </p:cBhvr>
                                    </p:animRot>
                                    <p:animRot by="-240000">
                                      <p:cBhvr>
                                        <p:cTn id="15" dur="200" fill="hold">
                                          <p:stCondLst>
                                            <p:cond delay="600"/>
                                          </p:stCondLst>
                                        </p:cTn>
                                        <p:tgtEl>
                                          <p:spTgt spid="11"/>
                                        </p:tgtEl>
                                        <p:attrNameLst>
                                          <p:attrName>r</p:attrName>
                                        </p:attrNameLst>
                                      </p:cBhvr>
                                    </p:animRot>
                                    <p:animRot by="120000">
                                      <p:cBhvr>
                                        <p:cTn id="16" dur="200" fill="hold">
                                          <p:stCondLst>
                                            <p:cond delay="800"/>
                                          </p:stCondLst>
                                        </p:cTn>
                                        <p:tgtEl>
                                          <p:spTgt spid="11"/>
                                        </p:tgtEl>
                                        <p:attrNameLst>
                                          <p:attrName>r</p:attrName>
                                        </p:attrNameLst>
                                      </p:cBhvr>
                                    </p:animRot>
                                  </p:childTnLst>
                                </p:cTn>
                              </p:par>
                              <p:par>
                                <p:cTn id="17" presetID="32" presetClass="emph" presetSubtype="0" fill="hold" grpId="0" nodeType="withEffect">
                                  <p:stCondLst>
                                    <p:cond delay="0"/>
                                  </p:stCondLst>
                                  <p:childTnLst>
                                    <p:animRot by="120000">
                                      <p:cBhvr>
                                        <p:cTn id="18" dur="100" fill="hold">
                                          <p:stCondLst>
                                            <p:cond delay="0"/>
                                          </p:stCondLst>
                                        </p:cTn>
                                        <p:tgtEl>
                                          <p:spTgt spid="13"/>
                                        </p:tgtEl>
                                        <p:attrNameLst>
                                          <p:attrName>r</p:attrName>
                                        </p:attrNameLst>
                                      </p:cBhvr>
                                    </p:animRot>
                                    <p:animRot by="-240000">
                                      <p:cBhvr>
                                        <p:cTn id="19" dur="200" fill="hold">
                                          <p:stCondLst>
                                            <p:cond delay="200"/>
                                          </p:stCondLst>
                                        </p:cTn>
                                        <p:tgtEl>
                                          <p:spTgt spid="13"/>
                                        </p:tgtEl>
                                        <p:attrNameLst>
                                          <p:attrName>r</p:attrName>
                                        </p:attrNameLst>
                                      </p:cBhvr>
                                    </p:animRot>
                                    <p:animRot by="240000">
                                      <p:cBhvr>
                                        <p:cTn id="20" dur="200" fill="hold">
                                          <p:stCondLst>
                                            <p:cond delay="400"/>
                                          </p:stCondLst>
                                        </p:cTn>
                                        <p:tgtEl>
                                          <p:spTgt spid="13"/>
                                        </p:tgtEl>
                                        <p:attrNameLst>
                                          <p:attrName>r</p:attrName>
                                        </p:attrNameLst>
                                      </p:cBhvr>
                                    </p:animRot>
                                    <p:animRot by="-240000">
                                      <p:cBhvr>
                                        <p:cTn id="21" dur="200" fill="hold">
                                          <p:stCondLst>
                                            <p:cond delay="600"/>
                                          </p:stCondLst>
                                        </p:cTn>
                                        <p:tgtEl>
                                          <p:spTgt spid="13"/>
                                        </p:tgtEl>
                                        <p:attrNameLst>
                                          <p:attrName>r</p:attrName>
                                        </p:attrNameLst>
                                      </p:cBhvr>
                                    </p:animRot>
                                    <p:animRot by="120000">
                                      <p:cBhvr>
                                        <p:cTn id="22" dur="200" fill="hold">
                                          <p:stCondLst>
                                            <p:cond delay="800"/>
                                          </p:stCondLst>
                                        </p:cTn>
                                        <p:tgtEl>
                                          <p:spTgt spid="13"/>
                                        </p:tgtEl>
                                        <p:attrNameLst>
                                          <p:attrName>r</p:attrName>
                                        </p:attrNameLst>
                                      </p:cBhvr>
                                    </p:animRot>
                                  </p:childTnLst>
                                </p:cTn>
                              </p:par>
                              <p:par>
                                <p:cTn id="23" presetID="32" presetClass="emph" presetSubtype="0" fill="hold" nodeType="withEffect">
                                  <p:stCondLst>
                                    <p:cond delay="0"/>
                                  </p:stCondLst>
                                  <p:childTnLst>
                                    <p:animRot by="120000">
                                      <p:cBhvr>
                                        <p:cTn id="24" dur="100" fill="hold">
                                          <p:stCondLst>
                                            <p:cond delay="0"/>
                                          </p:stCondLst>
                                        </p:cTn>
                                        <p:tgtEl>
                                          <p:spTgt spid="18"/>
                                        </p:tgtEl>
                                        <p:attrNameLst>
                                          <p:attrName>r</p:attrName>
                                        </p:attrNameLst>
                                      </p:cBhvr>
                                    </p:animRot>
                                    <p:animRot by="-240000">
                                      <p:cBhvr>
                                        <p:cTn id="25" dur="200" fill="hold">
                                          <p:stCondLst>
                                            <p:cond delay="200"/>
                                          </p:stCondLst>
                                        </p:cTn>
                                        <p:tgtEl>
                                          <p:spTgt spid="18"/>
                                        </p:tgtEl>
                                        <p:attrNameLst>
                                          <p:attrName>r</p:attrName>
                                        </p:attrNameLst>
                                      </p:cBhvr>
                                    </p:animRot>
                                    <p:animRot by="240000">
                                      <p:cBhvr>
                                        <p:cTn id="26" dur="200" fill="hold">
                                          <p:stCondLst>
                                            <p:cond delay="400"/>
                                          </p:stCondLst>
                                        </p:cTn>
                                        <p:tgtEl>
                                          <p:spTgt spid="18"/>
                                        </p:tgtEl>
                                        <p:attrNameLst>
                                          <p:attrName>r</p:attrName>
                                        </p:attrNameLst>
                                      </p:cBhvr>
                                    </p:animRot>
                                    <p:animRot by="-240000">
                                      <p:cBhvr>
                                        <p:cTn id="27" dur="200" fill="hold">
                                          <p:stCondLst>
                                            <p:cond delay="600"/>
                                          </p:stCondLst>
                                        </p:cTn>
                                        <p:tgtEl>
                                          <p:spTgt spid="18"/>
                                        </p:tgtEl>
                                        <p:attrNameLst>
                                          <p:attrName>r</p:attrName>
                                        </p:attrNameLst>
                                      </p:cBhvr>
                                    </p:animRot>
                                    <p:animRot by="120000">
                                      <p:cBhvr>
                                        <p:cTn id="28" dur="200" fill="hold">
                                          <p:stCondLst>
                                            <p:cond delay="800"/>
                                          </p:stCondLst>
                                        </p:cTn>
                                        <p:tgtEl>
                                          <p:spTgt spid="18"/>
                                        </p:tgtEl>
                                        <p:attrNameLst>
                                          <p:attrName>r</p:attrName>
                                        </p:attrNameLst>
                                      </p:cBhvr>
                                    </p:animRot>
                                  </p:childTnLst>
                                </p:cTn>
                              </p:par>
                              <p:par>
                                <p:cTn id="29" presetID="32" presetClass="emph" presetSubtype="0" fill="hold" grpId="0" nodeType="withEffect">
                                  <p:stCondLst>
                                    <p:cond delay="0"/>
                                  </p:stCondLst>
                                  <p:childTnLst>
                                    <p:animRot by="120000">
                                      <p:cBhvr>
                                        <p:cTn id="30" dur="100" fill="hold">
                                          <p:stCondLst>
                                            <p:cond delay="0"/>
                                          </p:stCondLst>
                                        </p:cTn>
                                        <p:tgtEl>
                                          <p:spTgt spid="2"/>
                                        </p:tgtEl>
                                        <p:attrNameLst>
                                          <p:attrName>r</p:attrName>
                                        </p:attrNameLst>
                                      </p:cBhvr>
                                    </p:animRot>
                                    <p:animRot by="-240000">
                                      <p:cBhvr>
                                        <p:cTn id="31" dur="200" fill="hold">
                                          <p:stCondLst>
                                            <p:cond delay="200"/>
                                          </p:stCondLst>
                                        </p:cTn>
                                        <p:tgtEl>
                                          <p:spTgt spid="2"/>
                                        </p:tgtEl>
                                        <p:attrNameLst>
                                          <p:attrName>r</p:attrName>
                                        </p:attrNameLst>
                                      </p:cBhvr>
                                    </p:animRot>
                                    <p:animRot by="240000">
                                      <p:cBhvr>
                                        <p:cTn id="32" dur="200" fill="hold">
                                          <p:stCondLst>
                                            <p:cond delay="400"/>
                                          </p:stCondLst>
                                        </p:cTn>
                                        <p:tgtEl>
                                          <p:spTgt spid="2"/>
                                        </p:tgtEl>
                                        <p:attrNameLst>
                                          <p:attrName>r</p:attrName>
                                        </p:attrNameLst>
                                      </p:cBhvr>
                                    </p:animRot>
                                    <p:animRot by="-240000">
                                      <p:cBhvr>
                                        <p:cTn id="33" dur="200" fill="hold">
                                          <p:stCondLst>
                                            <p:cond delay="600"/>
                                          </p:stCondLst>
                                        </p:cTn>
                                        <p:tgtEl>
                                          <p:spTgt spid="2"/>
                                        </p:tgtEl>
                                        <p:attrNameLst>
                                          <p:attrName>r</p:attrName>
                                        </p:attrNameLst>
                                      </p:cBhvr>
                                    </p:animRot>
                                    <p:animRot by="120000">
                                      <p:cBhvr>
                                        <p:cTn id="34" dur="200" fill="hold">
                                          <p:stCondLst>
                                            <p:cond delay="800"/>
                                          </p:stCondLst>
                                        </p:cTn>
                                        <p:tgtEl>
                                          <p:spTgt spid="2"/>
                                        </p:tgtEl>
                                        <p:attrNameLst>
                                          <p:attrName>r</p:attrName>
                                        </p:attrNameLst>
                                      </p:cBhvr>
                                    </p:animRot>
                                  </p:childTnLst>
                                </p:cTn>
                              </p:par>
                              <p:par>
                                <p:cTn id="35" presetID="32" presetClass="emph" presetSubtype="0" fill="hold" grpId="0" nodeType="withEffect">
                                  <p:stCondLst>
                                    <p:cond delay="0"/>
                                  </p:stCondLst>
                                  <p:childTnLst>
                                    <p:animRot by="120000">
                                      <p:cBhvr>
                                        <p:cTn id="36" dur="100" fill="hold">
                                          <p:stCondLst>
                                            <p:cond delay="0"/>
                                          </p:stCondLst>
                                        </p:cTn>
                                        <p:tgtEl>
                                          <p:spTgt spid="17"/>
                                        </p:tgtEl>
                                        <p:attrNameLst>
                                          <p:attrName>r</p:attrName>
                                        </p:attrNameLst>
                                      </p:cBhvr>
                                    </p:animRot>
                                    <p:animRot by="-240000">
                                      <p:cBhvr>
                                        <p:cTn id="37" dur="200" fill="hold">
                                          <p:stCondLst>
                                            <p:cond delay="200"/>
                                          </p:stCondLst>
                                        </p:cTn>
                                        <p:tgtEl>
                                          <p:spTgt spid="17"/>
                                        </p:tgtEl>
                                        <p:attrNameLst>
                                          <p:attrName>r</p:attrName>
                                        </p:attrNameLst>
                                      </p:cBhvr>
                                    </p:animRot>
                                    <p:animRot by="240000">
                                      <p:cBhvr>
                                        <p:cTn id="38" dur="200" fill="hold">
                                          <p:stCondLst>
                                            <p:cond delay="400"/>
                                          </p:stCondLst>
                                        </p:cTn>
                                        <p:tgtEl>
                                          <p:spTgt spid="17"/>
                                        </p:tgtEl>
                                        <p:attrNameLst>
                                          <p:attrName>r</p:attrName>
                                        </p:attrNameLst>
                                      </p:cBhvr>
                                    </p:animRot>
                                    <p:animRot by="-240000">
                                      <p:cBhvr>
                                        <p:cTn id="39" dur="200" fill="hold">
                                          <p:stCondLst>
                                            <p:cond delay="600"/>
                                          </p:stCondLst>
                                        </p:cTn>
                                        <p:tgtEl>
                                          <p:spTgt spid="17"/>
                                        </p:tgtEl>
                                        <p:attrNameLst>
                                          <p:attrName>r</p:attrName>
                                        </p:attrNameLst>
                                      </p:cBhvr>
                                    </p:animRot>
                                    <p:animRot by="120000">
                                      <p:cBhvr>
                                        <p:cTn id="40" dur="200" fill="hold">
                                          <p:stCondLst>
                                            <p:cond delay="800"/>
                                          </p:stCondLst>
                                        </p:cTn>
                                        <p:tgtEl>
                                          <p:spTgt spid="1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11" grpId="0"/>
      <p:bldP spid="13" grpId="0"/>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CD81A2A-6ED4-4EF4-A14C-912D31E148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BE569B45-F888-2B0E-F8C5-296B20CC42E5}"/>
              </a:ext>
            </a:extLst>
          </p:cNvPr>
          <p:cNvSpPr>
            <a:spLocks noGrp="1"/>
          </p:cNvSpPr>
          <p:nvPr>
            <p:ph type="title"/>
          </p:nvPr>
        </p:nvSpPr>
        <p:spPr>
          <a:xfrm>
            <a:off x="838200" y="365125"/>
            <a:ext cx="5393361" cy="1325563"/>
          </a:xfrm>
        </p:spPr>
        <p:txBody>
          <a:bodyPr>
            <a:normAutofit/>
          </a:bodyPr>
          <a:lstStyle/>
          <a:p>
            <a:r>
              <a:rPr lang="en-IN" b="1" dirty="0">
                <a:latin typeface="Times New Roman" panose="02020603050405020304" pitchFamily="18" charset="0"/>
                <a:cs typeface="Times New Roman" panose="02020603050405020304" pitchFamily="18" charset="0"/>
              </a:rPr>
              <a:t>Swagger UI</a:t>
            </a:r>
          </a:p>
        </p:txBody>
      </p:sp>
      <p:sp>
        <p:nvSpPr>
          <p:cNvPr id="11" name="Freeform: Shape 10">
            <a:extLst>
              <a:ext uri="{FF2B5EF4-FFF2-40B4-BE49-F238E27FC236}">
                <a16:creationId xmlns:a16="http://schemas.microsoft.com/office/drawing/2014/main" id="{1661932C-CA15-4E17-B115-FAE7CBEE4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CBC7C5B0-1FCD-2847-2FE1-72208ECBDE5B}"/>
              </a:ext>
            </a:extLst>
          </p:cNvPr>
          <p:cNvSpPr>
            <a:spLocks noGrp="1"/>
          </p:cNvSpPr>
          <p:nvPr>
            <p:ph idx="1"/>
          </p:nvPr>
        </p:nvSpPr>
        <p:spPr>
          <a:xfrm>
            <a:off x="838200" y="1825625"/>
            <a:ext cx="5393361" cy="4351338"/>
          </a:xfrm>
        </p:spPr>
        <p:txBody>
          <a:bodyPr>
            <a:normAutofit/>
          </a:bodyPr>
          <a:lstStyle/>
          <a:p>
            <a:r>
              <a:rPr lang="en-GB" sz="1800" dirty="0">
                <a:latin typeface="Times New Roman" panose="02020603050405020304" pitchFamily="18" charset="0"/>
                <a:cs typeface="Times New Roman" panose="02020603050405020304" pitchFamily="18" charset="0"/>
              </a:rPr>
              <a:t>Swagger UI is a open-source tool that allows developers to visualize and interact with the APIs they are working with. It is commonly integrated into API development platforms like Postman to provide a more user-friendly interface for exploring and testing APIs.</a:t>
            </a:r>
          </a:p>
          <a:p>
            <a:pPr marL="0" indent="0">
              <a:buNone/>
            </a:pPr>
            <a:endParaRPr lang="en-GB" sz="1800" dirty="0">
              <a:latin typeface="Times New Roman" panose="02020603050405020304" pitchFamily="18" charset="0"/>
              <a:cs typeface="Times New Roman" panose="02020603050405020304" pitchFamily="18" charset="0"/>
            </a:endParaRPr>
          </a:p>
          <a:p>
            <a:r>
              <a:rPr lang="en-GB" sz="1800" dirty="0">
                <a:latin typeface="Times New Roman" panose="02020603050405020304" pitchFamily="18" charset="0"/>
                <a:cs typeface="Times New Roman" panose="02020603050405020304" pitchFamily="18" charset="0"/>
              </a:rPr>
              <a:t>Postman itself is a popular collaboration platform for API development. It allows developers to design, build, and test APIs more efficiently. With the integration of Swagger UI, developers can import their API specifications, such as </a:t>
            </a:r>
            <a:r>
              <a:rPr lang="en-GB" sz="1800" dirty="0" err="1">
                <a:latin typeface="Times New Roman" panose="02020603050405020304" pitchFamily="18" charset="0"/>
                <a:cs typeface="Times New Roman" panose="02020603050405020304" pitchFamily="18" charset="0"/>
              </a:rPr>
              <a:t>OpenAPI</a:t>
            </a:r>
            <a:r>
              <a:rPr lang="en-GB" sz="1800" dirty="0">
                <a:latin typeface="Times New Roman" panose="02020603050405020304" pitchFamily="18" charset="0"/>
                <a:cs typeface="Times New Roman" panose="02020603050405020304" pitchFamily="18" charset="0"/>
              </a:rPr>
              <a:t> (formerly Swagger) documents, into Postman and then visualize and interact with</a:t>
            </a:r>
            <a:endParaRPr lang="en-IN" sz="1800" dirty="0">
              <a:latin typeface="Times New Roman" panose="02020603050405020304" pitchFamily="18" charset="0"/>
              <a:cs typeface="Times New Roman" panose="02020603050405020304" pitchFamily="18" charset="0"/>
            </a:endParaRPr>
          </a:p>
        </p:txBody>
      </p:sp>
      <p:sp>
        <p:nvSpPr>
          <p:cNvPr id="13" name="Oval 12">
            <a:extLst>
              <a:ext uri="{FF2B5EF4-FFF2-40B4-BE49-F238E27FC236}">
                <a16:creationId xmlns:a16="http://schemas.microsoft.com/office/drawing/2014/main" id="{8590ADD5-9383-4D3D-9047-3DA2593CC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540822" cy="540822"/>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ogo with a person in a circle&#10;&#10;Description automatically generated">
            <a:extLst>
              <a:ext uri="{FF2B5EF4-FFF2-40B4-BE49-F238E27FC236}">
                <a16:creationId xmlns:a16="http://schemas.microsoft.com/office/drawing/2014/main" id="{24D63E76-9B01-1776-A308-3F378D376D50}"/>
              </a:ext>
            </a:extLst>
          </p:cNvPr>
          <p:cNvPicPr>
            <a:picLocks noChangeAspect="1"/>
          </p:cNvPicPr>
          <p:nvPr/>
        </p:nvPicPr>
        <p:blipFill rotWithShape="1">
          <a:blip r:embed="rId2">
            <a:extLst>
              <a:ext uri="{28A0092B-C50C-407E-A947-70E740481C1C}">
                <a14:useLocalDpi xmlns:a14="http://schemas.microsoft.com/office/drawing/2010/main" val="0"/>
              </a:ext>
            </a:extLst>
          </a:blip>
          <a:srcRect l="18494" t="26967" r="57643" b="28156"/>
          <a:stretch/>
        </p:blipFill>
        <p:spPr>
          <a:xfrm>
            <a:off x="8201619" y="1447167"/>
            <a:ext cx="3152180" cy="3319688"/>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15" name="Freeform: Shape 14">
            <a:extLst>
              <a:ext uri="{FF2B5EF4-FFF2-40B4-BE49-F238E27FC236}">
                <a16:creationId xmlns:a16="http://schemas.microsoft.com/office/drawing/2014/main" id="{DABE3E45-88CF-45D8-8D40-C773324D9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cxnSp>
        <p:nvCxnSpPr>
          <p:cNvPr id="17" name="Straight Connector 16">
            <a:extLst>
              <a:ext uri="{FF2B5EF4-FFF2-40B4-BE49-F238E27FC236}">
                <a16:creationId xmlns:a16="http://schemas.microsoft.com/office/drawing/2014/main" id="{49CD1692-827B-4C8D-B4A1-134FD04CF4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9" name="Freeform: Shape 18">
            <a:extLst>
              <a:ext uri="{FF2B5EF4-FFF2-40B4-BE49-F238E27FC236}">
                <a16:creationId xmlns:a16="http://schemas.microsoft.com/office/drawing/2014/main" id="{B91ECDA9-56DC-4270-8F33-01C5637B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6580"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5F47824-961D-465D-84F9-EAE11BC61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FEC9DA3E-C1D7-472D-B7C0-F71AE41FB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18273633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arn(inVertical)">
                                      <p:cBhvr>
                                        <p:cTn id="10" dur="500"/>
                                        <p:tgtEl>
                                          <p:spTgt spid="2"/>
                                        </p:tgtEl>
                                      </p:cBhvr>
                                    </p:animEffect>
                                  </p:childTnLst>
                                </p:cTn>
                              </p:par>
                              <p:par>
                                <p:cTn id="11" presetID="16" presetClass="entr" presetSubtype="21"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arn(inVertical)">
                                      <p:cBhvr>
                                        <p:cTn id="13" dur="500"/>
                                        <p:tgtEl>
                                          <p:spTgt spid="9"/>
                                        </p:tgtEl>
                                      </p:cBhvr>
                                    </p:animEffect>
                                  </p:childTnLst>
                                </p:cTn>
                              </p:par>
                              <p:par>
                                <p:cTn id="14" presetID="16" presetClass="entr" presetSubtype="21"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barn(inVertical)">
                                      <p:cBhvr>
                                        <p:cTn id="16" dur="500"/>
                                        <p:tgtEl>
                                          <p:spTgt spid="11"/>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inVertical)">
                                      <p:cBhvr>
                                        <p:cTn id="19" dur="500"/>
                                        <p:tgtEl>
                                          <p:spTgt spid="3"/>
                                        </p:tgtEl>
                                      </p:cBhvr>
                                    </p:animEffect>
                                  </p:childTnLst>
                                </p:cTn>
                              </p:par>
                              <p:par>
                                <p:cTn id="20" presetID="16" presetClass="entr" presetSubtype="21"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arn(inVertical)">
                                      <p:cBhvr>
                                        <p:cTn id="22" dur="500"/>
                                        <p:tgtEl>
                                          <p:spTgt spid="13"/>
                                        </p:tgtEl>
                                      </p:cBhvr>
                                    </p:animEffect>
                                  </p:childTnLst>
                                </p:cTn>
                              </p:par>
                              <p:par>
                                <p:cTn id="23" presetID="16" presetClass="entr" presetSubtype="21"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barn(inVertical)">
                                      <p:cBhvr>
                                        <p:cTn id="25" dur="500"/>
                                        <p:tgtEl>
                                          <p:spTgt spid="15"/>
                                        </p:tgtEl>
                                      </p:cBhvr>
                                    </p:animEffect>
                                  </p:childTnLst>
                                </p:cTn>
                              </p:par>
                              <p:par>
                                <p:cTn id="26" presetID="16" presetClass="entr" presetSubtype="21"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barn(inVertical)">
                                      <p:cBhvr>
                                        <p:cTn id="28" dur="500"/>
                                        <p:tgtEl>
                                          <p:spTgt spid="17"/>
                                        </p:tgtEl>
                                      </p:cBhvr>
                                    </p:animEffect>
                                  </p:childTnLst>
                                </p:cTn>
                              </p:par>
                              <p:par>
                                <p:cTn id="29" presetID="16" presetClass="entr" presetSubtype="21"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barn(inVertical)">
                                      <p:cBhvr>
                                        <p:cTn id="31" dur="500"/>
                                        <p:tgtEl>
                                          <p:spTgt spid="19"/>
                                        </p:tgtEl>
                                      </p:cBhvr>
                                    </p:animEffect>
                                  </p:childTnLst>
                                </p:cTn>
                              </p:par>
                              <p:par>
                                <p:cTn id="32" presetID="16" presetClass="entr" presetSubtype="21" fill="hold"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barn(inVertical)">
                                      <p:cBhvr>
                                        <p:cTn id="34" dur="500"/>
                                        <p:tgtEl>
                                          <p:spTgt spid="21"/>
                                        </p:tgtEl>
                                      </p:cBhvr>
                                    </p:animEffect>
                                  </p:childTnLst>
                                </p:cTn>
                              </p:par>
                              <p:par>
                                <p:cTn id="35" presetID="16" presetClass="entr" presetSubtype="21" fill="hold"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barn(inVertical)">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640080" y="325369"/>
            <a:ext cx="4368602" cy="1956841"/>
          </a:xfrm>
        </p:spPr>
        <p:txBody>
          <a:bodyPr anchor="b">
            <a:normAutofit/>
          </a:bodyPr>
          <a:lstStyle/>
          <a:p>
            <a:r>
              <a:rPr lang="en-IN" sz="5400" b="1">
                <a:latin typeface="Times New Roman" panose="02020603050405020304" pitchFamily="18" charset="0"/>
                <a:cs typeface="Times New Roman" panose="02020603050405020304" pitchFamily="18" charset="0"/>
              </a:rPr>
              <a:t>Activity-1</a:t>
            </a:r>
          </a:p>
        </p:txBody>
      </p:sp>
      <p:sp>
        <p:nvSpPr>
          <p:cNvPr id="2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640080" y="2872899"/>
            <a:ext cx="4243589" cy="784701"/>
          </a:xfrm>
        </p:spPr>
        <p:txBody>
          <a:bodyPr>
            <a:normAutofit/>
          </a:bodyPr>
          <a:lstStyle/>
          <a:p>
            <a:pPr marL="0" indent="0">
              <a:buNone/>
            </a:pPr>
            <a:r>
              <a:rPr lang="en-GB" sz="2200" dirty="0">
                <a:latin typeface="Times New Roman" panose="02020603050405020304" pitchFamily="18" charset="0"/>
                <a:cs typeface="Times New Roman" panose="02020603050405020304" pitchFamily="18" charset="0"/>
              </a:rPr>
              <a:t>Summary: Adding a Pet:</a:t>
            </a:r>
          </a:p>
        </p:txBody>
      </p:sp>
      <p:pic>
        <p:nvPicPr>
          <p:cNvPr id="9" name="Picture 8" descr="A screenshot of a computer&#10;&#10;Description automatically generated">
            <a:extLst>
              <a:ext uri="{FF2B5EF4-FFF2-40B4-BE49-F238E27FC236}">
                <a16:creationId xmlns:a16="http://schemas.microsoft.com/office/drawing/2014/main" id="{4B4FA847-2A14-6FDE-7063-295748A77C45}"/>
              </a:ext>
            </a:extLst>
          </p:cNvPr>
          <p:cNvPicPr>
            <a:picLocks noChangeAspect="1"/>
          </p:cNvPicPr>
          <p:nvPr/>
        </p:nvPicPr>
        <p:blipFill rotWithShape="1">
          <a:blip r:embed="rId2">
            <a:extLst>
              <a:ext uri="{28A0092B-C50C-407E-A947-70E740481C1C}">
                <a14:useLocalDpi xmlns:a14="http://schemas.microsoft.com/office/drawing/2010/main" val="0"/>
              </a:ext>
            </a:extLst>
          </a:blip>
          <a:srcRect l="23065" r="14246"/>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0" name="Picture 9" descr="A logo with a person in a circle&#10;&#10;Description automatically generated">
            <a:extLst>
              <a:ext uri="{FF2B5EF4-FFF2-40B4-BE49-F238E27FC236}">
                <a16:creationId xmlns:a16="http://schemas.microsoft.com/office/drawing/2014/main" id="{F2FF7671-6FB6-5E33-D992-CE47A7F329A6}"/>
              </a:ext>
            </a:extLst>
          </p:cNvPr>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l="18494" t="26967" r="57643" b="28156"/>
          <a:stretch/>
        </p:blipFill>
        <p:spPr>
          <a:xfrm>
            <a:off x="9905" y="0"/>
            <a:ext cx="1447473" cy="1525230"/>
          </a:xfrm>
          <a:prstGeom prst="rect">
            <a:avLst/>
          </a:prstGeom>
        </p:spPr>
      </p:pic>
    </p:spTree>
    <p:extLst>
      <p:ext uri="{BB962C8B-B14F-4D97-AF65-F5344CB8AC3E}">
        <p14:creationId xmlns:p14="http://schemas.microsoft.com/office/powerpoint/2010/main" val="28304195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1000"/>
                                        <p:tgtEl>
                                          <p:spTgt spid="3">
                                            <p:txEl>
                                              <p:pRg st="0" end="0"/>
                                            </p:txEl>
                                          </p:spTgt>
                                        </p:tgtEl>
                                      </p:cBhvr>
                                    </p:animEffect>
                                    <p:anim calcmode="lin" valueType="num">
                                      <p:cBhvr>
                                        <p:cTn id="1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0"/>
                                        <p:tgtEl>
                                          <p:spTgt spid="23"/>
                                        </p:tgtEl>
                                      </p:cBhvr>
                                    </p:animEffect>
                                    <p:anim calcmode="lin" valueType="num">
                                      <p:cBhvr>
                                        <p:cTn id="28" dur="1000" fill="hold"/>
                                        <p:tgtEl>
                                          <p:spTgt spid="23"/>
                                        </p:tgtEl>
                                        <p:attrNameLst>
                                          <p:attrName>ppt_x</p:attrName>
                                        </p:attrNameLst>
                                      </p:cBhvr>
                                      <p:tavLst>
                                        <p:tav tm="0">
                                          <p:val>
                                            <p:strVal val="#ppt_x"/>
                                          </p:val>
                                        </p:tav>
                                        <p:tav tm="100000">
                                          <p:val>
                                            <p:strVal val="#ppt_x"/>
                                          </p:val>
                                        </p:tav>
                                      </p:tavLst>
                                    </p:anim>
                                    <p:anim calcmode="lin" valueType="num">
                                      <p:cBhvr>
                                        <p:cTn id="29" dur="1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000"/>
                                        <p:tgtEl>
                                          <p:spTgt spid="25"/>
                                        </p:tgtEl>
                                      </p:cBhvr>
                                    </p:animEffect>
                                    <p:anim calcmode="lin" valueType="num">
                                      <p:cBhvr>
                                        <p:cTn id="33" dur="1000" fill="hold"/>
                                        <p:tgtEl>
                                          <p:spTgt spid="25"/>
                                        </p:tgtEl>
                                        <p:attrNameLst>
                                          <p:attrName>ppt_x</p:attrName>
                                        </p:attrNameLst>
                                      </p:cBhvr>
                                      <p:tavLst>
                                        <p:tav tm="0">
                                          <p:val>
                                            <p:strVal val="#ppt_x"/>
                                          </p:val>
                                        </p:tav>
                                        <p:tav tm="100000">
                                          <p:val>
                                            <p:strVal val="#ppt_x"/>
                                          </p:val>
                                        </p:tav>
                                      </p:tavLst>
                                    </p:anim>
                                    <p:anim calcmode="lin" valueType="num">
                                      <p:cBhvr>
                                        <p:cTn id="34"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p:bldP spid="25" grpId="0" animBg="1"/>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9" name="Picture 8" descr="A screenshot of a computer&#10;&#10;Description automatically generated">
            <a:extLst>
              <a:ext uri="{FF2B5EF4-FFF2-40B4-BE49-F238E27FC236}">
                <a16:creationId xmlns:a16="http://schemas.microsoft.com/office/drawing/2014/main" id="{4B4FA847-2A14-6FDE-7063-295748A77C45}"/>
              </a:ext>
            </a:extLst>
          </p:cNvPr>
          <p:cNvPicPr>
            <a:picLocks noChangeAspect="1"/>
          </p:cNvPicPr>
          <p:nvPr/>
        </p:nvPicPr>
        <p:blipFill rotWithShape="1">
          <a:blip r:embed="rId2">
            <a:extLst>
              <a:ext uri="{28A0092B-C50C-407E-A947-70E740481C1C}">
                <a14:useLocalDpi xmlns:a14="http://schemas.microsoft.com/office/drawing/2010/main" val="0"/>
              </a:ext>
            </a:extLst>
          </a:blip>
          <a:srcRect l="5875" b="6666"/>
          <a:stretch/>
        </p:blipFill>
        <p:spPr>
          <a:xfrm>
            <a:off x="0" y="228605"/>
            <a:ext cx="10328082" cy="6400790"/>
          </a:xfrm>
          <a:prstGeom prst="rect">
            <a:avLst/>
          </a:prstGeom>
        </p:spPr>
      </p:pic>
      <p:sp>
        <p:nvSpPr>
          <p:cNvPr id="74" name="Freeform: Shape 73">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76" name="Freeform: Shape 75">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78" name="Freeform: Shape 77">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8046720" y="1045597"/>
            <a:ext cx="3633746" cy="1588422"/>
          </a:xfrm>
        </p:spPr>
        <p:txBody>
          <a:bodyPr vert="horz" lIns="91440" tIns="45720" rIns="91440" bIns="45720" rtlCol="0" anchor="b">
            <a:normAutofit/>
          </a:bodyPr>
          <a:lstStyle/>
          <a:p>
            <a:r>
              <a:rPr lang="en-US" sz="3600" b="1" dirty="0">
                <a:latin typeface="Times New Roman" panose="02020603050405020304" pitchFamily="18" charset="0"/>
                <a:cs typeface="Times New Roman" panose="02020603050405020304" pitchFamily="18" charset="0"/>
              </a:rPr>
              <a:t>Activity-2</a:t>
            </a:r>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8046719" y="2722729"/>
            <a:ext cx="3633747" cy="2700062"/>
          </a:xfrm>
        </p:spPr>
        <p:txBody>
          <a:bodyPr vert="horz" lIns="91440" tIns="45720" rIns="91440" bIns="45720" rtlCol="0">
            <a:normAutofit/>
          </a:bodyPr>
          <a:lstStyle/>
          <a:p>
            <a:pPr marL="0" indent="0">
              <a:buNone/>
            </a:pPr>
            <a:r>
              <a:rPr lang="en-US" sz="2000" dirty="0">
                <a:latin typeface="Times New Roman" panose="02020603050405020304" pitchFamily="18" charset="0"/>
                <a:cs typeface="Times New Roman" panose="02020603050405020304" pitchFamily="18" charset="0"/>
              </a:rPr>
              <a:t>Summary: Adding a Pet with Random ID</a:t>
            </a:r>
          </a:p>
        </p:txBody>
      </p:sp>
      <p:pic>
        <p:nvPicPr>
          <p:cNvPr id="4" name="Picture 3" descr="A logo with a person in a circle&#10;&#10;Description automatically generated">
            <a:extLst>
              <a:ext uri="{FF2B5EF4-FFF2-40B4-BE49-F238E27FC236}">
                <a16:creationId xmlns:a16="http://schemas.microsoft.com/office/drawing/2014/main" id="{C157808A-6EB0-65B8-5C7F-F937D177135E}"/>
              </a:ext>
            </a:extLst>
          </p:cNvPr>
          <p:cNvPicPr/>
          <p:nvPr/>
        </p:nvPicPr>
        <p:blipFill rotWithShape="1">
          <a:blip r:embed="rId3">
            <a:extLst>
              <a:ext uri="{28A0092B-C50C-407E-A947-70E740481C1C}">
                <a14:useLocalDpi xmlns:a14="http://schemas.microsoft.com/office/drawing/2010/main" val="0"/>
              </a:ext>
            </a:extLst>
          </a:blip>
          <a:srcRect l="18494" t="26967" r="57643" b="28156"/>
          <a:stretch/>
        </p:blipFill>
        <p:spPr>
          <a:xfrm>
            <a:off x="10744222" y="0"/>
            <a:ext cx="1447473" cy="1525230"/>
          </a:xfrm>
          <a:prstGeom prst="rect">
            <a:avLst/>
          </a:prstGeom>
        </p:spPr>
      </p:pic>
    </p:spTree>
    <p:extLst>
      <p:ext uri="{BB962C8B-B14F-4D97-AF65-F5344CB8AC3E}">
        <p14:creationId xmlns:p14="http://schemas.microsoft.com/office/powerpoint/2010/main" val="42444937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1000"/>
                                        <p:tgtEl>
                                          <p:spTgt spid="4"/>
                                        </p:tgtEl>
                                      </p:cBhvr>
                                    </p:animEffect>
                                    <p:anim calcmode="lin" valueType="num">
                                      <p:cBhvr>
                                        <p:cTn id="23" dur="1000" fill="hold"/>
                                        <p:tgtEl>
                                          <p:spTgt spid="4"/>
                                        </p:tgtEl>
                                        <p:attrNameLst>
                                          <p:attrName>ppt_x</p:attrName>
                                        </p:attrNameLst>
                                      </p:cBhvr>
                                      <p:tavLst>
                                        <p:tav tm="0">
                                          <p:val>
                                            <p:strVal val="#ppt_x"/>
                                          </p:val>
                                        </p:tav>
                                        <p:tav tm="100000">
                                          <p:val>
                                            <p:strVal val="#ppt_x"/>
                                          </p:val>
                                        </p:tav>
                                      </p:tavLst>
                                    </p:anim>
                                    <p:anim calcmode="lin" valueType="num">
                                      <p:cBhvr>
                                        <p:cTn id="24" dur="1000" fill="hold"/>
                                        <p:tgtEl>
                                          <p:spTgt spid="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72"/>
                                        </p:tgtEl>
                                        <p:attrNameLst>
                                          <p:attrName>style.visibility</p:attrName>
                                        </p:attrNameLst>
                                      </p:cBhvr>
                                      <p:to>
                                        <p:strVal val="visible"/>
                                      </p:to>
                                    </p:set>
                                    <p:animEffect transition="in" filter="fade">
                                      <p:cBhvr>
                                        <p:cTn id="27" dur="1000"/>
                                        <p:tgtEl>
                                          <p:spTgt spid="72"/>
                                        </p:tgtEl>
                                      </p:cBhvr>
                                    </p:animEffect>
                                    <p:anim calcmode="lin" valueType="num">
                                      <p:cBhvr>
                                        <p:cTn id="28" dur="1000" fill="hold"/>
                                        <p:tgtEl>
                                          <p:spTgt spid="72"/>
                                        </p:tgtEl>
                                        <p:attrNameLst>
                                          <p:attrName>ppt_x</p:attrName>
                                        </p:attrNameLst>
                                      </p:cBhvr>
                                      <p:tavLst>
                                        <p:tav tm="0">
                                          <p:val>
                                            <p:strVal val="#ppt_x"/>
                                          </p:val>
                                        </p:tav>
                                        <p:tav tm="100000">
                                          <p:val>
                                            <p:strVal val="#ppt_x"/>
                                          </p:val>
                                        </p:tav>
                                      </p:tavLst>
                                    </p:anim>
                                    <p:anim calcmode="lin" valueType="num">
                                      <p:cBhvr>
                                        <p:cTn id="29" dur="1000" fill="hold"/>
                                        <p:tgtEl>
                                          <p:spTgt spid="7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1000"/>
                                        <p:tgtEl>
                                          <p:spTgt spid="74"/>
                                        </p:tgtEl>
                                      </p:cBhvr>
                                    </p:animEffect>
                                    <p:anim calcmode="lin" valueType="num">
                                      <p:cBhvr>
                                        <p:cTn id="33" dur="1000" fill="hold"/>
                                        <p:tgtEl>
                                          <p:spTgt spid="74"/>
                                        </p:tgtEl>
                                        <p:attrNameLst>
                                          <p:attrName>ppt_x</p:attrName>
                                        </p:attrNameLst>
                                      </p:cBhvr>
                                      <p:tavLst>
                                        <p:tav tm="0">
                                          <p:val>
                                            <p:strVal val="#ppt_x"/>
                                          </p:val>
                                        </p:tav>
                                        <p:tav tm="100000">
                                          <p:val>
                                            <p:strVal val="#ppt_x"/>
                                          </p:val>
                                        </p:tav>
                                      </p:tavLst>
                                    </p:anim>
                                    <p:anim calcmode="lin" valueType="num">
                                      <p:cBhvr>
                                        <p:cTn id="34" dur="1000" fill="hold"/>
                                        <p:tgtEl>
                                          <p:spTgt spid="7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76"/>
                                        </p:tgtEl>
                                        <p:attrNameLst>
                                          <p:attrName>style.visibility</p:attrName>
                                        </p:attrNameLst>
                                      </p:cBhvr>
                                      <p:to>
                                        <p:strVal val="visible"/>
                                      </p:to>
                                    </p:set>
                                    <p:animEffect transition="in" filter="fade">
                                      <p:cBhvr>
                                        <p:cTn id="37" dur="1000"/>
                                        <p:tgtEl>
                                          <p:spTgt spid="76"/>
                                        </p:tgtEl>
                                      </p:cBhvr>
                                    </p:animEffect>
                                    <p:anim calcmode="lin" valueType="num">
                                      <p:cBhvr>
                                        <p:cTn id="38" dur="1000" fill="hold"/>
                                        <p:tgtEl>
                                          <p:spTgt spid="76"/>
                                        </p:tgtEl>
                                        <p:attrNameLst>
                                          <p:attrName>ppt_x</p:attrName>
                                        </p:attrNameLst>
                                      </p:cBhvr>
                                      <p:tavLst>
                                        <p:tav tm="0">
                                          <p:val>
                                            <p:strVal val="#ppt_x"/>
                                          </p:val>
                                        </p:tav>
                                        <p:tav tm="100000">
                                          <p:val>
                                            <p:strVal val="#ppt_x"/>
                                          </p:val>
                                        </p:tav>
                                      </p:tavLst>
                                    </p:anim>
                                    <p:anim calcmode="lin" valueType="num">
                                      <p:cBhvr>
                                        <p:cTn id="39" dur="1000" fill="hold"/>
                                        <p:tgtEl>
                                          <p:spTgt spid="7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78"/>
                                        </p:tgtEl>
                                        <p:attrNameLst>
                                          <p:attrName>style.visibility</p:attrName>
                                        </p:attrNameLst>
                                      </p:cBhvr>
                                      <p:to>
                                        <p:strVal val="visible"/>
                                      </p:to>
                                    </p:set>
                                    <p:animEffect transition="in" filter="fade">
                                      <p:cBhvr>
                                        <p:cTn id="42" dur="1000"/>
                                        <p:tgtEl>
                                          <p:spTgt spid="78"/>
                                        </p:tgtEl>
                                      </p:cBhvr>
                                    </p:animEffect>
                                    <p:anim calcmode="lin" valueType="num">
                                      <p:cBhvr>
                                        <p:cTn id="43" dur="1000" fill="hold"/>
                                        <p:tgtEl>
                                          <p:spTgt spid="78"/>
                                        </p:tgtEl>
                                        <p:attrNameLst>
                                          <p:attrName>ppt_x</p:attrName>
                                        </p:attrNameLst>
                                      </p:cBhvr>
                                      <p:tavLst>
                                        <p:tav tm="0">
                                          <p:val>
                                            <p:strVal val="#ppt_x"/>
                                          </p:val>
                                        </p:tav>
                                        <p:tav tm="100000">
                                          <p:val>
                                            <p:strVal val="#ppt_x"/>
                                          </p:val>
                                        </p:tav>
                                      </p:tavLst>
                                    </p:anim>
                                    <p:anim calcmode="lin" valueType="num">
                                      <p:cBhvr>
                                        <p:cTn id="44" dur="1000" fill="hold"/>
                                        <p:tgtEl>
                                          <p:spTgt spid="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4" grpId="0" animBg="1"/>
      <p:bldP spid="76" grpId="0" animBg="1"/>
      <p:bldP spid="78" grpId="0" animBg="1"/>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640080" y="325369"/>
            <a:ext cx="4368602" cy="1956841"/>
          </a:xfrm>
        </p:spPr>
        <p:txBody>
          <a:bodyPr anchor="b">
            <a:normAutofit/>
          </a:bodyPr>
          <a:lstStyle/>
          <a:p>
            <a:r>
              <a:rPr lang="en-IN" sz="5400" b="1" dirty="0">
                <a:latin typeface="Times New Roman" panose="02020603050405020304" pitchFamily="18" charset="0"/>
                <a:cs typeface="Times New Roman" panose="02020603050405020304" pitchFamily="18" charset="0"/>
              </a:rPr>
              <a:t>Activity-3</a:t>
            </a:r>
          </a:p>
        </p:txBody>
      </p:sp>
      <p:sp>
        <p:nvSpPr>
          <p:cNvPr id="2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640080" y="2872899"/>
            <a:ext cx="4243589" cy="784701"/>
          </a:xfrm>
        </p:spPr>
        <p:txBody>
          <a:bodyPr>
            <a:normAutofit fontScale="92500" lnSpcReduction="20000"/>
          </a:bodyPr>
          <a:lstStyle/>
          <a:p>
            <a:pPr marL="0" indent="0">
              <a:buNone/>
            </a:pPr>
            <a:r>
              <a:rPr lang="en-GB" sz="2200" b="1" dirty="0">
                <a:latin typeface="Times New Roman" panose="02020603050405020304" pitchFamily="18" charset="0"/>
                <a:cs typeface="Times New Roman" panose="02020603050405020304" pitchFamily="18" charset="0"/>
              </a:rPr>
              <a:t>Summary: </a:t>
            </a:r>
            <a:r>
              <a:rPr lang="en-GB" sz="2200" dirty="0">
                <a:latin typeface="Times New Roman" panose="02020603050405020304" pitchFamily="18" charset="0"/>
                <a:cs typeface="Times New Roman" panose="02020603050405020304" pitchFamily="18" charset="0"/>
              </a:rPr>
              <a:t>Adding a pet by randomizing the pet's name &amp; status based on predefined set of values.</a:t>
            </a:r>
          </a:p>
        </p:txBody>
      </p:sp>
      <p:pic>
        <p:nvPicPr>
          <p:cNvPr id="9" name="Picture 8">
            <a:extLst>
              <a:ext uri="{FF2B5EF4-FFF2-40B4-BE49-F238E27FC236}">
                <a16:creationId xmlns:a16="http://schemas.microsoft.com/office/drawing/2014/main" id="{4B4FA847-2A14-6FDE-7063-295748A77C45}"/>
              </a:ext>
            </a:extLst>
          </p:cNvPr>
          <p:cNvPicPr>
            <a:picLocks noChangeAspect="1"/>
          </p:cNvPicPr>
          <p:nvPr/>
        </p:nvPicPr>
        <p:blipFill>
          <a:blip r:embed="rId2">
            <a:extLst>
              <a:ext uri="{28A0092B-C50C-407E-A947-70E740481C1C}">
                <a14:useLocalDpi xmlns:a14="http://schemas.microsoft.com/office/drawing/2010/main" val="0"/>
              </a:ext>
            </a:extLst>
          </a:blip>
          <a:srcRect l="18655" r="18655"/>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0" name="Picture 9" descr="A logo with a person in a circle&#10;&#10;Description automatically generated">
            <a:extLst>
              <a:ext uri="{FF2B5EF4-FFF2-40B4-BE49-F238E27FC236}">
                <a16:creationId xmlns:a16="http://schemas.microsoft.com/office/drawing/2014/main" id="{F2FF7671-6FB6-5E33-D992-CE47A7F329A6}"/>
              </a:ext>
            </a:extLst>
          </p:cNvPr>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l="18494" t="26967" r="57643" b="28156"/>
          <a:stretch/>
        </p:blipFill>
        <p:spPr>
          <a:xfrm>
            <a:off x="9905" y="0"/>
            <a:ext cx="1447473" cy="1525230"/>
          </a:xfrm>
          <a:prstGeom prst="rect">
            <a:avLst/>
          </a:prstGeom>
        </p:spPr>
      </p:pic>
    </p:spTree>
    <p:extLst>
      <p:ext uri="{BB962C8B-B14F-4D97-AF65-F5344CB8AC3E}">
        <p14:creationId xmlns:p14="http://schemas.microsoft.com/office/powerpoint/2010/main" val="287764563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1000"/>
                                        <p:tgtEl>
                                          <p:spTgt spid="3">
                                            <p:txEl>
                                              <p:pRg st="0" end="0"/>
                                            </p:txEl>
                                          </p:spTgt>
                                        </p:tgtEl>
                                      </p:cBhvr>
                                    </p:animEffect>
                                    <p:anim calcmode="lin" valueType="num">
                                      <p:cBhvr>
                                        <p:cTn id="1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0"/>
                                        <p:tgtEl>
                                          <p:spTgt spid="23"/>
                                        </p:tgtEl>
                                      </p:cBhvr>
                                    </p:animEffect>
                                    <p:anim calcmode="lin" valueType="num">
                                      <p:cBhvr>
                                        <p:cTn id="28" dur="1000" fill="hold"/>
                                        <p:tgtEl>
                                          <p:spTgt spid="23"/>
                                        </p:tgtEl>
                                        <p:attrNameLst>
                                          <p:attrName>ppt_x</p:attrName>
                                        </p:attrNameLst>
                                      </p:cBhvr>
                                      <p:tavLst>
                                        <p:tav tm="0">
                                          <p:val>
                                            <p:strVal val="#ppt_x"/>
                                          </p:val>
                                        </p:tav>
                                        <p:tav tm="100000">
                                          <p:val>
                                            <p:strVal val="#ppt_x"/>
                                          </p:val>
                                        </p:tav>
                                      </p:tavLst>
                                    </p:anim>
                                    <p:anim calcmode="lin" valueType="num">
                                      <p:cBhvr>
                                        <p:cTn id="29" dur="1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000"/>
                                        <p:tgtEl>
                                          <p:spTgt spid="25"/>
                                        </p:tgtEl>
                                      </p:cBhvr>
                                    </p:animEffect>
                                    <p:anim calcmode="lin" valueType="num">
                                      <p:cBhvr>
                                        <p:cTn id="33" dur="1000" fill="hold"/>
                                        <p:tgtEl>
                                          <p:spTgt spid="25"/>
                                        </p:tgtEl>
                                        <p:attrNameLst>
                                          <p:attrName>ppt_x</p:attrName>
                                        </p:attrNameLst>
                                      </p:cBhvr>
                                      <p:tavLst>
                                        <p:tav tm="0">
                                          <p:val>
                                            <p:strVal val="#ppt_x"/>
                                          </p:val>
                                        </p:tav>
                                        <p:tav tm="100000">
                                          <p:val>
                                            <p:strVal val="#ppt_x"/>
                                          </p:val>
                                        </p:tav>
                                      </p:tavLst>
                                    </p:anim>
                                    <p:anim calcmode="lin" valueType="num">
                                      <p:cBhvr>
                                        <p:cTn id="34"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p:bldP spid="25" grpId="0" animBg="1"/>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9" name="Picture 8">
            <a:extLst>
              <a:ext uri="{FF2B5EF4-FFF2-40B4-BE49-F238E27FC236}">
                <a16:creationId xmlns:a16="http://schemas.microsoft.com/office/drawing/2014/main" id="{4B4FA847-2A14-6FDE-7063-295748A77C45}"/>
              </a:ext>
            </a:extLst>
          </p:cNvPr>
          <p:cNvPicPr>
            <a:picLocks noChangeAspect="1"/>
          </p:cNvPicPr>
          <p:nvPr/>
        </p:nvPicPr>
        <p:blipFill>
          <a:blip r:embed="rId3">
            <a:extLst>
              <a:ext uri="{28A0092B-C50C-407E-A947-70E740481C1C}">
                <a14:useLocalDpi xmlns:a14="http://schemas.microsoft.com/office/drawing/2010/main" val="0"/>
              </a:ext>
            </a:extLst>
          </a:blip>
          <a:srcRect t="420" b="420"/>
          <a:stretch/>
        </p:blipFill>
        <p:spPr>
          <a:xfrm>
            <a:off x="0" y="0"/>
            <a:ext cx="11065819" cy="6858000"/>
          </a:xfrm>
          <a:prstGeom prst="rect">
            <a:avLst/>
          </a:prstGeom>
        </p:spPr>
      </p:pic>
      <p:sp>
        <p:nvSpPr>
          <p:cNvPr id="74" name="Freeform: Shape 73">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76" name="Freeform: Shape 75">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78" name="Freeform: Shape 77">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8046720" y="1045597"/>
            <a:ext cx="3633746" cy="1588422"/>
          </a:xfrm>
        </p:spPr>
        <p:txBody>
          <a:bodyPr vert="horz" lIns="91440" tIns="45720" rIns="91440" bIns="45720" rtlCol="0" anchor="b">
            <a:normAutofit/>
          </a:bodyPr>
          <a:lstStyle/>
          <a:p>
            <a:r>
              <a:rPr lang="en-US" sz="3600" b="1" dirty="0">
                <a:latin typeface="Times New Roman" panose="02020603050405020304" pitchFamily="18" charset="0"/>
                <a:cs typeface="Times New Roman" panose="02020603050405020304" pitchFamily="18" charset="0"/>
              </a:rPr>
              <a:t>Activity-4</a:t>
            </a:r>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8046719" y="2722729"/>
            <a:ext cx="3633747" cy="2700062"/>
          </a:xfrm>
        </p:spPr>
        <p:txBody>
          <a:bodyPr vert="horz" lIns="91440" tIns="45720" rIns="91440" bIns="45720" rtlCol="0">
            <a:normAutofit/>
          </a:bodyPr>
          <a:lstStyle/>
          <a:p>
            <a:pPr marL="0" indent="0">
              <a:buNone/>
            </a:pPr>
            <a:r>
              <a:rPr lang="en-US" sz="2000" dirty="0">
                <a:latin typeface="Times New Roman" panose="02020603050405020304" pitchFamily="18" charset="0"/>
                <a:cs typeface="Times New Roman" panose="02020603050405020304" pitchFamily="18" charset="0"/>
              </a:rPr>
              <a:t>Summary: To Run a GET request from the randomized (pet ID) POST request using pet ID which is automated.</a:t>
            </a:r>
          </a:p>
        </p:txBody>
      </p:sp>
      <p:pic>
        <p:nvPicPr>
          <p:cNvPr id="4" name="Picture 3" descr="A logo with a person in a circle&#10;&#10;Description automatically generated">
            <a:extLst>
              <a:ext uri="{FF2B5EF4-FFF2-40B4-BE49-F238E27FC236}">
                <a16:creationId xmlns:a16="http://schemas.microsoft.com/office/drawing/2014/main" id="{C157808A-6EB0-65B8-5C7F-F937D177135E}"/>
              </a:ext>
            </a:extLst>
          </p:cNvPr>
          <p:cNvPicPr/>
          <p:nvPr/>
        </p:nvPicPr>
        <p:blipFill rotWithShape="1">
          <a:blip r:embed="rId4">
            <a:extLst>
              <a:ext uri="{28A0092B-C50C-407E-A947-70E740481C1C}">
                <a14:useLocalDpi xmlns:a14="http://schemas.microsoft.com/office/drawing/2010/main" val="0"/>
              </a:ext>
            </a:extLst>
          </a:blip>
          <a:srcRect l="18494" t="26967" r="57643" b="28156"/>
          <a:stretch/>
        </p:blipFill>
        <p:spPr>
          <a:xfrm>
            <a:off x="10744222" y="0"/>
            <a:ext cx="1447473" cy="1525230"/>
          </a:xfrm>
          <a:prstGeom prst="rect">
            <a:avLst/>
          </a:prstGeom>
        </p:spPr>
      </p:pic>
    </p:spTree>
    <p:extLst>
      <p:ext uri="{BB962C8B-B14F-4D97-AF65-F5344CB8AC3E}">
        <p14:creationId xmlns:p14="http://schemas.microsoft.com/office/powerpoint/2010/main" val="20585166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1000"/>
                                        <p:tgtEl>
                                          <p:spTgt spid="4"/>
                                        </p:tgtEl>
                                      </p:cBhvr>
                                    </p:animEffect>
                                    <p:anim calcmode="lin" valueType="num">
                                      <p:cBhvr>
                                        <p:cTn id="23" dur="1000" fill="hold"/>
                                        <p:tgtEl>
                                          <p:spTgt spid="4"/>
                                        </p:tgtEl>
                                        <p:attrNameLst>
                                          <p:attrName>ppt_x</p:attrName>
                                        </p:attrNameLst>
                                      </p:cBhvr>
                                      <p:tavLst>
                                        <p:tav tm="0">
                                          <p:val>
                                            <p:strVal val="#ppt_x"/>
                                          </p:val>
                                        </p:tav>
                                        <p:tav tm="100000">
                                          <p:val>
                                            <p:strVal val="#ppt_x"/>
                                          </p:val>
                                        </p:tav>
                                      </p:tavLst>
                                    </p:anim>
                                    <p:anim calcmode="lin" valueType="num">
                                      <p:cBhvr>
                                        <p:cTn id="24" dur="1000" fill="hold"/>
                                        <p:tgtEl>
                                          <p:spTgt spid="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72"/>
                                        </p:tgtEl>
                                        <p:attrNameLst>
                                          <p:attrName>style.visibility</p:attrName>
                                        </p:attrNameLst>
                                      </p:cBhvr>
                                      <p:to>
                                        <p:strVal val="visible"/>
                                      </p:to>
                                    </p:set>
                                    <p:animEffect transition="in" filter="fade">
                                      <p:cBhvr>
                                        <p:cTn id="27" dur="1000"/>
                                        <p:tgtEl>
                                          <p:spTgt spid="72"/>
                                        </p:tgtEl>
                                      </p:cBhvr>
                                    </p:animEffect>
                                    <p:anim calcmode="lin" valueType="num">
                                      <p:cBhvr>
                                        <p:cTn id="28" dur="1000" fill="hold"/>
                                        <p:tgtEl>
                                          <p:spTgt spid="72"/>
                                        </p:tgtEl>
                                        <p:attrNameLst>
                                          <p:attrName>ppt_x</p:attrName>
                                        </p:attrNameLst>
                                      </p:cBhvr>
                                      <p:tavLst>
                                        <p:tav tm="0">
                                          <p:val>
                                            <p:strVal val="#ppt_x"/>
                                          </p:val>
                                        </p:tav>
                                        <p:tav tm="100000">
                                          <p:val>
                                            <p:strVal val="#ppt_x"/>
                                          </p:val>
                                        </p:tav>
                                      </p:tavLst>
                                    </p:anim>
                                    <p:anim calcmode="lin" valueType="num">
                                      <p:cBhvr>
                                        <p:cTn id="29" dur="1000" fill="hold"/>
                                        <p:tgtEl>
                                          <p:spTgt spid="7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1000"/>
                                        <p:tgtEl>
                                          <p:spTgt spid="74"/>
                                        </p:tgtEl>
                                      </p:cBhvr>
                                    </p:animEffect>
                                    <p:anim calcmode="lin" valueType="num">
                                      <p:cBhvr>
                                        <p:cTn id="33" dur="1000" fill="hold"/>
                                        <p:tgtEl>
                                          <p:spTgt spid="74"/>
                                        </p:tgtEl>
                                        <p:attrNameLst>
                                          <p:attrName>ppt_x</p:attrName>
                                        </p:attrNameLst>
                                      </p:cBhvr>
                                      <p:tavLst>
                                        <p:tav tm="0">
                                          <p:val>
                                            <p:strVal val="#ppt_x"/>
                                          </p:val>
                                        </p:tav>
                                        <p:tav tm="100000">
                                          <p:val>
                                            <p:strVal val="#ppt_x"/>
                                          </p:val>
                                        </p:tav>
                                      </p:tavLst>
                                    </p:anim>
                                    <p:anim calcmode="lin" valueType="num">
                                      <p:cBhvr>
                                        <p:cTn id="34" dur="1000" fill="hold"/>
                                        <p:tgtEl>
                                          <p:spTgt spid="7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76"/>
                                        </p:tgtEl>
                                        <p:attrNameLst>
                                          <p:attrName>style.visibility</p:attrName>
                                        </p:attrNameLst>
                                      </p:cBhvr>
                                      <p:to>
                                        <p:strVal val="visible"/>
                                      </p:to>
                                    </p:set>
                                    <p:animEffect transition="in" filter="fade">
                                      <p:cBhvr>
                                        <p:cTn id="37" dur="1000"/>
                                        <p:tgtEl>
                                          <p:spTgt spid="76"/>
                                        </p:tgtEl>
                                      </p:cBhvr>
                                    </p:animEffect>
                                    <p:anim calcmode="lin" valueType="num">
                                      <p:cBhvr>
                                        <p:cTn id="38" dur="1000" fill="hold"/>
                                        <p:tgtEl>
                                          <p:spTgt spid="76"/>
                                        </p:tgtEl>
                                        <p:attrNameLst>
                                          <p:attrName>ppt_x</p:attrName>
                                        </p:attrNameLst>
                                      </p:cBhvr>
                                      <p:tavLst>
                                        <p:tav tm="0">
                                          <p:val>
                                            <p:strVal val="#ppt_x"/>
                                          </p:val>
                                        </p:tav>
                                        <p:tav tm="100000">
                                          <p:val>
                                            <p:strVal val="#ppt_x"/>
                                          </p:val>
                                        </p:tav>
                                      </p:tavLst>
                                    </p:anim>
                                    <p:anim calcmode="lin" valueType="num">
                                      <p:cBhvr>
                                        <p:cTn id="39" dur="1000" fill="hold"/>
                                        <p:tgtEl>
                                          <p:spTgt spid="7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78"/>
                                        </p:tgtEl>
                                        <p:attrNameLst>
                                          <p:attrName>style.visibility</p:attrName>
                                        </p:attrNameLst>
                                      </p:cBhvr>
                                      <p:to>
                                        <p:strVal val="visible"/>
                                      </p:to>
                                    </p:set>
                                    <p:animEffect transition="in" filter="fade">
                                      <p:cBhvr>
                                        <p:cTn id="42" dur="1000"/>
                                        <p:tgtEl>
                                          <p:spTgt spid="78"/>
                                        </p:tgtEl>
                                      </p:cBhvr>
                                    </p:animEffect>
                                    <p:anim calcmode="lin" valueType="num">
                                      <p:cBhvr>
                                        <p:cTn id="43" dur="1000" fill="hold"/>
                                        <p:tgtEl>
                                          <p:spTgt spid="78"/>
                                        </p:tgtEl>
                                        <p:attrNameLst>
                                          <p:attrName>ppt_x</p:attrName>
                                        </p:attrNameLst>
                                      </p:cBhvr>
                                      <p:tavLst>
                                        <p:tav tm="0">
                                          <p:val>
                                            <p:strVal val="#ppt_x"/>
                                          </p:val>
                                        </p:tav>
                                        <p:tav tm="100000">
                                          <p:val>
                                            <p:strVal val="#ppt_x"/>
                                          </p:val>
                                        </p:tav>
                                      </p:tavLst>
                                    </p:anim>
                                    <p:anim calcmode="lin" valueType="num">
                                      <p:cBhvr>
                                        <p:cTn id="44" dur="1000" fill="hold"/>
                                        <p:tgtEl>
                                          <p:spTgt spid="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4" grpId="0" animBg="1"/>
      <p:bldP spid="76" grpId="0" animBg="1"/>
      <p:bldP spid="78" grpId="0" animBg="1"/>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9" name="Picture 8">
            <a:extLst>
              <a:ext uri="{FF2B5EF4-FFF2-40B4-BE49-F238E27FC236}">
                <a16:creationId xmlns:a16="http://schemas.microsoft.com/office/drawing/2014/main" id="{4B4FA847-2A14-6FDE-7063-295748A77C45}"/>
              </a:ext>
            </a:extLst>
          </p:cNvPr>
          <p:cNvPicPr>
            <a:picLocks noChangeAspect="1"/>
          </p:cNvPicPr>
          <p:nvPr/>
        </p:nvPicPr>
        <p:blipFill>
          <a:blip r:embed="rId3">
            <a:extLst>
              <a:ext uri="{28A0092B-C50C-407E-A947-70E740481C1C}">
                <a14:useLocalDpi xmlns:a14="http://schemas.microsoft.com/office/drawing/2010/main" val="0"/>
              </a:ext>
            </a:extLst>
          </a:blip>
          <a:srcRect t="420" b="420"/>
          <a:stretch/>
        </p:blipFill>
        <p:spPr>
          <a:xfrm>
            <a:off x="0" y="0"/>
            <a:ext cx="11065819" cy="6858000"/>
          </a:xfrm>
          <a:prstGeom prst="rect">
            <a:avLst/>
          </a:prstGeom>
        </p:spPr>
      </p:pic>
      <p:sp>
        <p:nvSpPr>
          <p:cNvPr id="74" name="Freeform: Shape 73">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76" name="Freeform: Shape 75">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78" name="Freeform: Shape 77">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1A95B38-CD7F-BF96-C6E3-EB0D55957F70}"/>
              </a:ext>
            </a:extLst>
          </p:cNvPr>
          <p:cNvSpPr>
            <a:spLocks noGrp="1"/>
          </p:cNvSpPr>
          <p:nvPr>
            <p:ph type="title"/>
          </p:nvPr>
        </p:nvSpPr>
        <p:spPr>
          <a:xfrm>
            <a:off x="8046720" y="1045597"/>
            <a:ext cx="3633746" cy="1588422"/>
          </a:xfrm>
        </p:spPr>
        <p:txBody>
          <a:bodyPr vert="horz" lIns="91440" tIns="45720" rIns="91440" bIns="45720" rtlCol="0" anchor="b">
            <a:normAutofit/>
          </a:bodyPr>
          <a:lstStyle/>
          <a:p>
            <a:r>
              <a:rPr lang="en-US" sz="3600" b="1" dirty="0">
                <a:latin typeface="Times New Roman" panose="02020603050405020304" pitchFamily="18" charset="0"/>
                <a:cs typeface="Times New Roman" panose="02020603050405020304" pitchFamily="18" charset="0"/>
              </a:rPr>
              <a:t>Activity-4 (Continuation)</a:t>
            </a:r>
          </a:p>
        </p:txBody>
      </p:sp>
      <p:sp>
        <p:nvSpPr>
          <p:cNvPr id="3" name="Content Placeholder 2">
            <a:extLst>
              <a:ext uri="{FF2B5EF4-FFF2-40B4-BE49-F238E27FC236}">
                <a16:creationId xmlns:a16="http://schemas.microsoft.com/office/drawing/2014/main" id="{6A70140A-252B-680D-9EFE-49B5FD8CCE0B}"/>
              </a:ext>
            </a:extLst>
          </p:cNvPr>
          <p:cNvSpPr>
            <a:spLocks noGrp="1"/>
          </p:cNvSpPr>
          <p:nvPr>
            <p:ph idx="1"/>
          </p:nvPr>
        </p:nvSpPr>
        <p:spPr>
          <a:xfrm>
            <a:off x="8046719" y="2722729"/>
            <a:ext cx="3633747" cy="2700062"/>
          </a:xfrm>
        </p:spPr>
        <p:txBody>
          <a:bodyPr vert="horz" lIns="91440" tIns="45720" rIns="91440" bIns="45720" rtlCol="0">
            <a:normAutofit/>
          </a:bodyPr>
          <a:lstStyle/>
          <a:p>
            <a:pPr marL="0" indent="0">
              <a:buNone/>
            </a:pPr>
            <a:r>
              <a:rPr lang="en-US" sz="2000" dirty="0">
                <a:latin typeface="Times New Roman" panose="02020603050405020304" pitchFamily="18" charset="0"/>
                <a:cs typeface="Times New Roman" panose="02020603050405020304" pitchFamily="18" charset="0"/>
              </a:rPr>
              <a:t>Summary: To Run a GET request from the randomized (pet ID) POST request using pet ID which is automated.</a:t>
            </a:r>
          </a:p>
        </p:txBody>
      </p:sp>
      <p:pic>
        <p:nvPicPr>
          <p:cNvPr id="4" name="Picture 3" descr="A logo with a person in a circle&#10;&#10;Description automatically generated">
            <a:extLst>
              <a:ext uri="{FF2B5EF4-FFF2-40B4-BE49-F238E27FC236}">
                <a16:creationId xmlns:a16="http://schemas.microsoft.com/office/drawing/2014/main" id="{C157808A-6EB0-65B8-5C7F-F937D177135E}"/>
              </a:ext>
            </a:extLst>
          </p:cNvPr>
          <p:cNvPicPr/>
          <p:nvPr/>
        </p:nvPicPr>
        <p:blipFill rotWithShape="1">
          <a:blip r:embed="rId4">
            <a:extLst>
              <a:ext uri="{28A0092B-C50C-407E-A947-70E740481C1C}">
                <a14:useLocalDpi xmlns:a14="http://schemas.microsoft.com/office/drawing/2010/main" val="0"/>
              </a:ext>
            </a:extLst>
          </a:blip>
          <a:srcRect l="18494" t="26967" r="57643" b="28156"/>
          <a:stretch/>
        </p:blipFill>
        <p:spPr>
          <a:xfrm>
            <a:off x="10744222" y="0"/>
            <a:ext cx="1447473" cy="1525230"/>
          </a:xfrm>
          <a:prstGeom prst="rect">
            <a:avLst/>
          </a:prstGeom>
        </p:spPr>
      </p:pic>
    </p:spTree>
    <p:extLst>
      <p:ext uri="{BB962C8B-B14F-4D97-AF65-F5344CB8AC3E}">
        <p14:creationId xmlns:p14="http://schemas.microsoft.com/office/powerpoint/2010/main" val="11302056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1000"/>
                                        <p:tgtEl>
                                          <p:spTgt spid="4"/>
                                        </p:tgtEl>
                                      </p:cBhvr>
                                    </p:animEffect>
                                    <p:anim calcmode="lin" valueType="num">
                                      <p:cBhvr>
                                        <p:cTn id="23" dur="1000" fill="hold"/>
                                        <p:tgtEl>
                                          <p:spTgt spid="4"/>
                                        </p:tgtEl>
                                        <p:attrNameLst>
                                          <p:attrName>ppt_x</p:attrName>
                                        </p:attrNameLst>
                                      </p:cBhvr>
                                      <p:tavLst>
                                        <p:tav tm="0">
                                          <p:val>
                                            <p:strVal val="#ppt_x"/>
                                          </p:val>
                                        </p:tav>
                                        <p:tav tm="100000">
                                          <p:val>
                                            <p:strVal val="#ppt_x"/>
                                          </p:val>
                                        </p:tav>
                                      </p:tavLst>
                                    </p:anim>
                                    <p:anim calcmode="lin" valueType="num">
                                      <p:cBhvr>
                                        <p:cTn id="24" dur="1000" fill="hold"/>
                                        <p:tgtEl>
                                          <p:spTgt spid="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72"/>
                                        </p:tgtEl>
                                        <p:attrNameLst>
                                          <p:attrName>style.visibility</p:attrName>
                                        </p:attrNameLst>
                                      </p:cBhvr>
                                      <p:to>
                                        <p:strVal val="visible"/>
                                      </p:to>
                                    </p:set>
                                    <p:animEffect transition="in" filter="fade">
                                      <p:cBhvr>
                                        <p:cTn id="27" dur="1000"/>
                                        <p:tgtEl>
                                          <p:spTgt spid="72"/>
                                        </p:tgtEl>
                                      </p:cBhvr>
                                    </p:animEffect>
                                    <p:anim calcmode="lin" valueType="num">
                                      <p:cBhvr>
                                        <p:cTn id="28" dur="1000" fill="hold"/>
                                        <p:tgtEl>
                                          <p:spTgt spid="72"/>
                                        </p:tgtEl>
                                        <p:attrNameLst>
                                          <p:attrName>ppt_x</p:attrName>
                                        </p:attrNameLst>
                                      </p:cBhvr>
                                      <p:tavLst>
                                        <p:tav tm="0">
                                          <p:val>
                                            <p:strVal val="#ppt_x"/>
                                          </p:val>
                                        </p:tav>
                                        <p:tav tm="100000">
                                          <p:val>
                                            <p:strVal val="#ppt_x"/>
                                          </p:val>
                                        </p:tav>
                                      </p:tavLst>
                                    </p:anim>
                                    <p:anim calcmode="lin" valueType="num">
                                      <p:cBhvr>
                                        <p:cTn id="29" dur="1000" fill="hold"/>
                                        <p:tgtEl>
                                          <p:spTgt spid="7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1000"/>
                                        <p:tgtEl>
                                          <p:spTgt spid="74"/>
                                        </p:tgtEl>
                                      </p:cBhvr>
                                    </p:animEffect>
                                    <p:anim calcmode="lin" valueType="num">
                                      <p:cBhvr>
                                        <p:cTn id="33" dur="1000" fill="hold"/>
                                        <p:tgtEl>
                                          <p:spTgt spid="74"/>
                                        </p:tgtEl>
                                        <p:attrNameLst>
                                          <p:attrName>ppt_x</p:attrName>
                                        </p:attrNameLst>
                                      </p:cBhvr>
                                      <p:tavLst>
                                        <p:tav tm="0">
                                          <p:val>
                                            <p:strVal val="#ppt_x"/>
                                          </p:val>
                                        </p:tav>
                                        <p:tav tm="100000">
                                          <p:val>
                                            <p:strVal val="#ppt_x"/>
                                          </p:val>
                                        </p:tav>
                                      </p:tavLst>
                                    </p:anim>
                                    <p:anim calcmode="lin" valueType="num">
                                      <p:cBhvr>
                                        <p:cTn id="34" dur="1000" fill="hold"/>
                                        <p:tgtEl>
                                          <p:spTgt spid="7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76"/>
                                        </p:tgtEl>
                                        <p:attrNameLst>
                                          <p:attrName>style.visibility</p:attrName>
                                        </p:attrNameLst>
                                      </p:cBhvr>
                                      <p:to>
                                        <p:strVal val="visible"/>
                                      </p:to>
                                    </p:set>
                                    <p:animEffect transition="in" filter="fade">
                                      <p:cBhvr>
                                        <p:cTn id="37" dur="1000"/>
                                        <p:tgtEl>
                                          <p:spTgt spid="76"/>
                                        </p:tgtEl>
                                      </p:cBhvr>
                                    </p:animEffect>
                                    <p:anim calcmode="lin" valueType="num">
                                      <p:cBhvr>
                                        <p:cTn id="38" dur="1000" fill="hold"/>
                                        <p:tgtEl>
                                          <p:spTgt spid="76"/>
                                        </p:tgtEl>
                                        <p:attrNameLst>
                                          <p:attrName>ppt_x</p:attrName>
                                        </p:attrNameLst>
                                      </p:cBhvr>
                                      <p:tavLst>
                                        <p:tav tm="0">
                                          <p:val>
                                            <p:strVal val="#ppt_x"/>
                                          </p:val>
                                        </p:tav>
                                        <p:tav tm="100000">
                                          <p:val>
                                            <p:strVal val="#ppt_x"/>
                                          </p:val>
                                        </p:tav>
                                      </p:tavLst>
                                    </p:anim>
                                    <p:anim calcmode="lin" valueType="num">
                                      <p:cBhvr>
                                        <p:cTn id="39" dur="1000" fill="hold"/>
                                        <p:tgtEl>
                                          <p:spTgt spid="7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78"/>
                                        </p:tgtEl>
                                        <p:attrNameLst>
                                          <p:attrName>style.visibility</p:attrName>
                                        </p:attrNameLst>
                                      </p:cBhvr>
                                      <p:to>
                                        <p:strVal val="visible"/>
                                      </p:to>
                                    </p:set>
                                    <p:animEffect transition="in" filter="fade">
                                      <p:cBhvr>
                                        <p:cTn id="42" dur="1000"/>
                                        <p:tgtEl>
                                          <p:spTgt spid="78"/>
                                        </p:tgtEl>
                                      </p:cBhvr>
                                    </p:animEffect>
                                    <p:anim calcmode="lin" valueType="num">
                                      <p:cBhvr>
                                        <p:cTn id="43" dur="1000" fill="hold"/>
                                        <p:tgtEl>
                                          <p:spTgt spid="78"/>
                                        </p:tgtEl>
                                        <p:attrNameLst>
                                          <p:attrName>ppt_x</p:attrName>
                                        </p:attrNameLst>
                                      </p:cBhvr>
                                      <p:tavLst>
                                        <p:tav tm="0">
                                          <p:val>
                                            <p:strVal val="#ppt_x"/>
                                          </p:val>
                                        </p:tav>
                                        <p:tav tm="100000">
                                          <p:val>
                                            <p:strVal val="#ppt_x"/>
                                          </p:val>
                                        </p:tav>
                                      </p:tavLst>
                                    </p:anim>
                                    <p:anim calcmode="lin" valueType="num">
                                      <p:cBhvr>
                                        <p:cTn id="44" dur="1000" fill="hold"/>
                                        <p:tgtEl>
                                          <p:spTgt spid="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4" grpId="0" animBg="1"/>
      <p:bldP spid="76" grpId="0" animBg="1"/>
      <p:bldP spid="78" grpId="0" animBg="1"/>
      <p:bldP spid="2" grpId="0"/>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TotalTime>
  <Words>560</Words>
  <Application>Microsoft Office PowerPoint</Application>
  <PresentationFormat>Widescreen</PresentationFormat>
  <Paragraphs>57</Paragraphs>
  <Slides>16</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Meiryo</vt:lpstr>
      <vt:lpstr>Arial</vt:lpstr>
      <vt:lpstr>Calibri</vt:lpstr>
      <vt:lpstr>Calibri Light</vt:lpstr>
      <vt:lpstr>Symbol</vt:lpstr>
      <vt:lpstr>Times New Roman</vt:lpstr>
      <vt:lpstr>Wingdings</vt:lpstr>
      <vt:lpstr>Office Theme</vt:lpstr>
      <vt:lpstr>PowerPoint Presentation</vt:lpstr>
      <vt:lpstr>PowerPoint Presentation</vt:lpstr>
      <vt:lpstr>base URL</vt:lpstr>
      <vt:lpstr>Swagger UI</vt:lpstr>
      <vt:lpstr>Activity-1</vt:lpstr>
      <vt:lpstr>Activity-2</vt:lpstr>
      <vt:lpstr>Activity-3</vt:lpstr>
      <vt:lpstr>Activity-4</vt:lpstr>
      <vt:lpstr>Activity-4 (Continuation)</vt:lpstr>
      <vt:lpstr>Activity-5(PUT)</vt:lpstr>
      <vt:lpstr>Activity-5(GET)</vt:lpstr>
      <vt:lpstr>Activity-5(Delete)</vt:lpstr>
      <vt:lpstr>Activity-5(GET)</vt:lpstr>
      <vt:lpstr>Activity-6</vt:lpstr>
      <vt:lpstr>Activity-6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Sasi Kiran Kancherla</dc:creator>
  <cp:lastModifiedBy>Sasi Kiran Kancherla</cp:lastModifiedBy>
  <cp:revision>7</cp:revision>
  <dcterms:created xsi:type="dcterms:W3CDTF">2024-04-23T07:23:46Z</dcterms:created>
  <dcterms:modified xsi:type="dcterms:W3CDTF">2024-04-23T10:59:39Z</dcterms:modified>
</cp:coreProperties>
</file>

<file path=docProps/thumbnail.jpeg>
</file>